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83" r:id="rId1"/>
  </p:sldMasterIdLst>
  <p:notesMasterIdLst>
    <p:notesMasterId r:id="rId43"/>
  </p:notesMasterIdLst>
  <p:sldIdLst>
    <p:sldId id="256" r:id="rId2"/>
    <p:sldId id="257" r:id="rId3"/>
    <p:sldId id="307" r:id="rId4"/>
    <p:sldId id="258" r:id="rId5"/>
    <p:sldId id="304" r:id="rId6"/>
    <p:sldId id="305" r:id="rId7"/>
    <p:sldId id="306" r:id="rId8"/>
    <p:sldId id="271" r:id="rId9"/>
    <p:sldId id="327" r:id="rId10"/>
    <p:sldId id="272" r:id="rId11"/>
    <p:sldId id="320" r:id="rId12"/>
    <p:sldId id="308" r:id="rId13"/>
    <p:sldId id="310" r:id="rId14"/>
    <p:sldId id="309" r:id="rId15"/>
    <p:sldId id="311" r:id="rId16"/>
    <p:sldId id="312" r:id="rId17"/>
    <p:sldId id="322" r:id="rId18"/>
    <p:sldId id="323" r:id="rId19"/>
    <p:sldId id="328" r:id="rId20"/>
    <p:sldId id="313" r:id="rId21"/>
    <p:sldId id="319" r:id="rId22"/>
    <p:sldId id="324" r:id="rId23"/>
    <p:sldId id="325" r:id="rId24"/>
    <p:sldId id="326" r:id="rId25"/>
    <p:sldId id="317" r:id="rId26"/>
    <p:sldId id="321" r:id="rId27"/>
    <p:sldId id="270" r:id="rId28"/>
    <p:sldId id="266" r:id="rId29"/>
    <p:sldId id="299" r:id="rId30"/>
    <p:sldId id="332" r:id="rId31"/>
    <p:sldId id="297" r:id="rId32"/>
    <p:sldId id="300" r:id="rId33"/>
    <p:sldId id="298" r:id="rId34"/>
    <p:sldId id="261" r:id="rId35"/>
    <p:sldId id="263" r:id="rId36"/>
    <p:sldId id="264" r:id="rId37"/>
    <p:sldId id="301" r:id="rId38"/>
    <p:sldId id="329" r:id="rId39"/>
    <p:sldId id="330" r:id="rId40"/>
    <p:sldId id="331" r:id="rId41"/>
    <p:sldId id="302"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FA46C9-B2DC-4E1A-A29C-29DA3C857D5D}" v="3" dt="2025-11-03T23:17:09.189"/>
    <p1510:client id="{B95C643C-6D48-4F72-94E1-CC1464E4F7EC}" v="4" dt="2025-11-03T18:17:45.2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20" autoAdjust="0"/>
  </p:normalViewPr>
  <p:slideViewPr>
    <p:cSldViewPr snapToGrid="0">
      <p:cViewPr varScale="1">
        <p:scale>
          <a:sx n="78" d="100"/>
          <a:sy n="78" d="100"/>
        </p:scale>
        <p:origin x="850" y="72"/>
      </p:cViewPr>
      <p:guideLst/>
    </p:cSldViewPr>
  </p:slideViewPr>
  <p:notesTextViewPr>
    <p:cViewPr>
      <p:scale>
        <a:sx n="1" d="1"/>
        <a:sy n="1" d="1"/>
      </p:scale>
      <p:origin x="0" y="0"/>
    </p:cViewPr>
  </p:notesTextViewPr>
  <p:sorterViewPr>
    <p:cViewPr>
      <p:scale>
        <a:sx n="100" d="100"/>
        <a:sy n="100" d="100"/>
      </p:scale>
      <p:origin x="0" y="-1483"/>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s. S Karie" userId="42a77094-3c9a-45ed-a603-7187b1f3cef0" providerId="ADAL" clId="{D5FB0959-ADA8-4AF6-A454-E6478AA99F5D}"/>
    <pc:docChg chg="undo custSel modSld">
      <pc:chgData name="Ms. S Karie" userId="42a77094-3c9a-45ed-a603-7187b1f3cef0" providerId="ADAL" clId="{D5FB0959-ADA8-4AF6-A454-E6478AA99F5D}" dt="2025-11-03T23:17:24.479" v="66" actId="1076"/>
      <pc:docMkLst>
        <pc:docMk/>
      </pc:docMkLst>
      <pc:sldChg chg="addSp delSp modSp mod">
        <pc:chgData name="Ms. S Karie" userId="42a77094-3c9a-45ed-a603-7187b1f3cef0" providerId="ADAL" clId="{D5FB0959-ADA8-4AF6-A454-E6478AA99F5D}" dt="2025-11-03T18:18:02.187" v="34" actId="1076"/>
        <pc:sldMkLst>
          <pc:docMk/>
          <pc:sldMk cId="3049115285" sldId="261"/>
        </pc:sldMkLst>
        <pc:spChg chg="del mod">
          <ac:chgData name="Ms. S Karie" userId="42a77094-3c9a-45ed-a603-7187b1f3cef0" providerId="ADAL" clId="{D5FB0959-ADA8-4AF6-A454-E6478AA99F5D}" dt="2025-11-03T18:16:35.756" v="24" actId="478"/>
          <ac:spMkLst>
            <pc:docMk/>
            <pc:sldMk cId="3049115285" sldId="261"/>
            <ac:spMk id="3" creationId="{49DF402D-E0A6-7F35-5CC8-9D1735959AC2}"/>
          </ac:spMkLst>
        </pc:spChg>
        <pc:spChg chg="add del mod">
          <ac:chgData name="Ms. S Karie" userId="42a77094-3c9a-45ed-a603-7187b1f3cef0" providerId="ADAL" clId="{D5FB0959-ADA8-4AF6-A454-E6478AA99F5D}" dt="2025-11-03T18:17:45.241" v="31" actId="931"/>
          <ac:spMkLst>
            <pc:docMk/>
            <pc:sldMk cId="3049115285" sldId="261"/>
            <ac:spMk id="5" creationId="{B6A3D81B-3BB8-2422-28EF-2A0D53F4CD16}"/>
          </ac:spMkLst>
        </pc:spChg>
        <pc:picChg chg="del">
          <ac:chgData name="Ms. S Karie" userId="42a77094-3c9a-45ed-a603-7187b1f3cef0" providerId="ADAL" clId="{D5FB0959-ADA8-4AF6-A454-E6478AA99F5D}" dt="2025-11-03T18:14:03.930" v="21" actId="478"/>
          <ac:picMkLst>
            <pc:docMk/>
            <pc:sldMk cId="3049115285" sldId="261"/>
            <ac:picMk id="6" creationId="{A3591A90-220A-C0EA-ECE7-08570AD6AB83}"/>
          </ac:picMkLst>
        </pc:picChg>
        <pc:picChg chg="add mod">
          <ac:chgData name="Ms. S Karie" userId="42a77094-3c9a-45ed-a603-7187b1f3cef0" providerId="ADAL" clId="{D5FB0959-ADA8-4AF6-A454-E6478AA99F5D}" dt="2025-11-03T18:18:02.187" v="34" actId="1076"/>
          <ac:picMkLst>
            <pc:docMk/>
            <pc:sldMk cId="3049115285" sldId="261"/>
            <ac:picMk id="8" creationId="{7B80D85F-9719-946D-7DD3-19EE685E9554}"/>
          </ac:picMkLst>
        </pc:picChg>
      </pc:sldChg>
      <pc:sldChg chg="addSp delSp modSp mod">
        <pc:chgData name="Ms. S Karie" userId="42a77094-3c9a-45ed-a603-7187b1f3cef0" providerId="ADAL" clId="{D5FB0959-ADA8-4AF6-A454-E6478AA99F5D}" dt="2025-11-03T18:23:07.936" v="36" actId="14100"/>
        <pc:sldMkLst>
          <pc:docMk/>
          <pc:sldMk cId="1453570587" sldId="263"/>
        </pc:sldMkLst>
        <pc:spChg chg="add mod">
          <ac:chgData name="Ms. S Karie" userId="42a77094-3c9a-45ed-a603-7187b1f3cef0" providerId="ADAL" clId="{D5FB0959-ADA8-4AF6-A454-E6478AA99F5D}" dt="2025-11-03T18:23:07.936" v="36" actId="14100"/>
          <ac:spMkLst>
            <pc:docMk/>
            <pc:sldMk cId="1453570587" sldId="263"/>
            <ac:spMk id="5" creationId="{03B98A5B-A5FF-FC31-FDFE-26BF0046768B}"/>
          </ac:spMkLst>
        </pc:spChg>
        <pc:picChg chg="del">
          <ac:chgData name="Ms. S Karie" userId="42a77094-3c9a-45ed-a603-7187b1f3cef0" providerId="ADAL" clId="{D5FB0959-ADA8-4AF6-A454-E6478AA99F5D}" dt="2025-11-03T18:22:59.577" v="35" actId="478"/>
          <ac:picMkLst>
            <pc:docMk/>
            <pc:sldMk cId="1453570587" sldId="263"/>
            <ac:picMk id="10" creationId="{8EB06768-84D7-5C07-3DB8-F0ADCDD265E7}"/>
          </ac:picMkLst>
        </pc:picChg>
      </pc:sldChg>
      <pc:sldChg chg="addSp delSp modSp mod">
        <pc:chgData name="Ms. S Karie" userId="42a77094-3c9a-45ed-a603-7187b1f3cef0" providerId="ADAL" clId="{D5FB0959-ADA8-4AF6-A454-E6478AA99F5D}" dt="2025-11-03T23:16:52.305" v="58" actId="1076"/>
        <pc:sldMkLst>
          <pc:docMk/>
          <pc:sldMk cId="3139238058" sldId="299"/>
        </pc:sldMkLst>
        <pc:spChg chg="mod">
          <ac:chgData name="Ms. S Karie" userId="42a77094-3c9a-45ed-a603-7187b1f3cef0" providerId="ADAL" clId="{D5FB0959-ADA8-4AF6-A454-E6478AA99F5D}" dt="2025-11-03T23:15:54.659" v="45" actId="1076"/>
          <ac:spMkLst>
            <pc:docMk/>
            <pc:sldMk cId="3139238058" sldId="299"/>
            <ac:spMk id="2" creationId="{860083E8-5351-A88F-F52E-AC4FACA875B0}"/>
          </ac:spMkLst>
        </pc:spChg>
        <pc:picChg chg="add mod">
          <ac:chgData name="Ms. S Karie" userId="42a77094-3c9a-45ed-a603-7187b1f3cef0" providerId="ADAL" clId="{D5FB0959-ADA8-4AF6-A454-E6478AA99F5D}" dt="2025-11-03T23:16:52.305" v="58" actId="1076"/>
          <ac:picMkLst>
            <pc:docMk/>
            <pc:sldMk cId="3139238058" sldId="299"/>
            <ac:picMk id="4" creationId="{E8A2A75E-FE84-6F9D-8885-4C694FF290AC}"/>
          </ac:picMkLst>
        </pc:picChg>
        <pc:picChg chg="del mod">
          <ac:chgData name="Ms. S Karie" userId="42a77094-3c9a-45ed-a603-7187b1f3cef0" providerId="ADAL" clId="{D5FB0959-ADA8-4AF6-A454-E6478AA99F5D}" dt="2025-11-03T23:15:09.196" v="38" actId="478"/>
          <ac:picMkLst>
            <pc:docMk/>
            <pc:sldMk cId="3139238058" sldId="299"/>
            <ac:picMk id="5" creationId="{D600E3A0-D639-4C7A-12C7-432C25A68E9F}"/>
          </ac:picMkLst>
        </pc:picChg>
        <pc:picChg chg="add mod">
          <ac:chgData name="Ms. S Karie" userId="42a77094-3c9a-45ed-a603-7187b1f3cef0" providerId="ADAL" clId="{D5FB0959-ADA8-4AF6-A454-E6478AA99F5D}" dt="2025-11-03T23:16:46.470" v="57" actId="1076"/>
          <ac:picMkLst>
            <pc:docMk/>
            <pc:sldMk cId="3139238058" sldId="299"/>
            <ac:picMk id="7" creationId="{3BD5464F-ED43-07A0-BED8-F1A15AB0FD7F}"/>
          </ac:picMkLst>
        </pc:picChg>
        <pc:picChg chg="del">
          <ac:chgData name="Ms. S Karie" userId="42a77094-3c9a-45ed-a603-7187b1f3cef0" providerId="ADAL" clId="{D5FB0959-ADA8-4AF6-A454-E6478AA99F5D}" dt="2025-11-03T23:15:57.571" v="46" actId="478"/>
          <ac:picMkLst>
            <pc:docMk/>
            <pc:sldMk cId="3139238058" sldId="299"/>
            <ac:picMk id="8" creationId="{345B35AC-C96F-CDAE-F274-2B2E57E4E8BD}"/>
          </ac:picMkLst>
        </pc:picChg>
      </pc:sldChg>
      <pc:sldChg chg="addSp delSp modSp mod setBg">
        <pc:chgData name="Ms. S Karie" userId="42a77094-3c9a-45ed-a603-7187b1f3cef0" providerId="ADAL" clId="{D5FB0959-ADA8-4AF6-A454-E6478AA99F5D}" dt="2025-11-03T18:12:13.547" v="20" actId="1076"/>
        <pc:sldMkLst>
          <pc:docMk/>
          <pc:sldMk cId="1698610635" sldId="300"/>
        </pc:sldMkLst>
        <pc:spChg chg="mod">
          <ac:chgData name="Ms. S Karie" userId="42a77094-3c9a-45ed-a603-7187b1f3cef0" providerId="ADAL" clId="{D5FB0959-ADA8-4AF6-A454-E6478AA99F5D}" dt="2025-11-03T18:03:51.124" v="5" actId="26606"/>
          <ac:spMkLst>
            <pc:docMk/>
            <pc:sldMk cId="1698610635" sldId="300"/>
            <ac:spMk id="2" creationId="{55AEDC5B-A5F8-0270-B9AE-886F3F4BD72B}"/>
          </ac:spMkLst>
        </pc:spChg>
        <pc:grpChg chg="add del">
          <ac:chgData name="Ms. S Karie" userId="42a77094-3c9a-45ed-a603-7187b1f3cef0" providerId="ADAL" clId="{D5FB0959-ADA8-4AF6-A454-E6478AA99F5D}" dt="2025-11-03T18:03:51.124" v="5" actId="26606"/>
          <ac:grpSpMkLst>
            <pc:docMk/>
            <pc:sldMk cId="1698610635" sldId="300"/>
            <ac:grpSpMk id="11" creationId="{7BB05CE4-68B2-4484-82E9-958A3D3EF875}"/>
          </ac:grpSpMkLst>
        </pc:grpChg>
        <pc:picChg chg="mod">
          <ac:chgData name="Ms. S Karie" userId="42a77094-3c9a-45ed-a603-7187b1f3cef0" providerId="ADAL" clId="{D5FB0959-ADA8-4AF6-A454-E6478AA99F5D}" dt="2025-11-03T18:03:51.124" v="5" actId="26606"/>
          <ac:picMkLst>
            <pc:docMk/>
            <pc:sldMk cId="1698610635" sldId="300"/>
            <ac:picMk id="4" creationId="{FE953DB8-8362-38EB-8738-9B39BC4DC110}"/>
          </ac:picMkLst>
        </pc:picChg>
        <pc:picChg chg="del">
          <ac:chgData name="Ms. S Karie" userId="42a77094-3c9a-45ed-a603-7187b1f3cef0" providerId="ADAL" clId="{D5FB0959-ADA8-4AF6-A454-E6478AA99F5D}" dt="2025-11-03T18:03:16.951" v="0" actId="478"/>
          <ac:picMkLst>
            <pc:docMk/>
            <pc:sldMk cId="1698610635" sldId="300"/>
            <ac:picMk id="5" creationId="{1188155F-E015-D598-47A8-47F7276A331B}"/>
          </ac:picMkLst>
        </pc:picChg>
        <pc:picChg chg="add del mod">
          <ac:chgData name="Ms. S Karie" userId="42a77094-3c9a-45ed-a603-7187b1f3cef0" providerId="ADAL" clId="{D5FB0959-ADA8-4AF6-A454-E6478AA99F5D}" dt="2025-11-03T18:04:57.020" v="12" actId="478"/>
          <ac:picMkLst>
            <pc:docMk/>
            <pc:sldMk cId="1698610635" sldId="300"/>
            <ac:picMk id="6" creationId="{6C64EAAC-7DC0-22B0-3BDD-EC6187BC45F1}"/>
          </ac:picMkLst>
        </pc:picChg>
        <pc:picChg chg="add mod">
          <ac:chgData name="Ms. S Karie" userId="42a77094-3c9a-45ed-a603-7187b1f3cef0" providerId="ADAL" clId="{D5FB0959-ADA8-4AF6-A454-E6478AA99F5D}" dt="2025-11-03T18:12:13.547" v="20" actId="1076"/>
          <ac:picMkLst>
            <pc:docMk/>
            <pc:sldMk cId="1698610635" sldId="300"/>
            <ac:picMk id="8" creationId="{FAFBE90E-023A-DF10-9196-8E4BDCFF6D2D}"/>
          </ac:picMkLst>
        </pc:picChg>
      </pc:sldChg>
      <pc:sldChg chg="addSp delSp modSp mod">
        <pc:chgData name="Ms. S Karie" userId="42a77094-3c9a-45ed-a603-7187b1f3cef0" providerId="ADAL" clId="{D5FB0959-ADA8-4AF6-A454-E6478AA99F5D}" dt="2025-11-03T23:17:24.479" v="66" actId="1076"/>
        <pc:sldMkLst>
          <pc:docMk/>
          <pc:sldMk cId="2616453260" sldId="303"/>
        </pc:sldMkLst>
        <pc:spChg chg="mod">
          <ac:chgData name="Ms. S Karie" userId="42a77094-3c9a-45ed-a603-7187b1f3cef0" providerId="ADAL" clId="{D5FB0959-ADA8-4AF6-A454-E6478AA99F5D}" dt="2025-11-03T23:17:21.853" v="65" actId="1076"/>
          <ac:spMkLst>
            <pc:docMk/>
            <pc:sldMk cId="2616453260" sldId="303"/>
            <ac:spMk id="2" creationId="{650AE0B5-B7EE-D5B8-9092-DAE81CE78690}"/>
          </ac:spMkLst>
        </pc:spChg>
        <pc:picChg chg="del">
          <ac:chgData name="Ms. S Karie" userId="42a77094-3c9a-45ed-a603-7187b1f3cef0" providerId="ADAL" clId="{D5FB0959-ADA8-4AF6-A454-E6478AA99F5D}" dt="2025-11-03T23:16:59.100" v="59" actId="478"/>
          <ac:picMkLst>
            <pc:docMk/>
            <pc:sldMk cId="2616453260" sldId="303"/>
            <ac:picMk id="4" creationId="{A99A7D66-2DC6-33AE-5838-D1D0395060D7}"/>
          </ac:picMkLst>
        </pc:picChg>
        <pc:picChg chg="add mod">
          <ac:chgData name="Ms. S Karie" userId="42a77094-3c9a-45ed-a603-7187b1f3cef0" providerId="ADAL" clId="{D5FB0959-ADA8-4AF6-A454-E6478AA99F5D}" dt="2025-11-03T23:17:24.479" v="66" actId="1076"/>
          <ac:picMkLst>
            <pc:docMk/>
            <pc:sldMk cId="2616453260" sldId="303"/>
            <ac:picMk id="5" creationId="{4CFB65B1-E5C1-CD6F-406D-33F962925C98}"/>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B3BFAD-E085-4852-8712-40A2EF82A45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5276761-1168-4602-9CB5-6526518D451B}">
      <dgm:prSet/>
      <dgm:spPr/>
      <dgm:t>
        <a:bodyPr/>
        <a:lstStyle/>
        <a:p>
          <a:r>
            <a:rPr lang="en-GB" dirty="0"/>
            <a:t>We made use of the git flow paradigm</a:t>
          </a:r>
          <a:endParaRPr lang="en-US" dirty="0"/>
        </a:p>
      </dgm:t>
    </dgm:pt>
    <dgm:pt modelId="{71062601-42BE-4AF5-B298-693B0B7670CC}" type="parTrans" cxnId="{A6804C8B-C073-481D-BAB7-774AEC0E87B5}">
      <dgm:prSet/>
      <dgm:spPr/>
      <dgm:t>
        <a:bodyPr/>
        <a:lstStyle/>
        <a:p>
          <a:endParaRPr lang="en-US"/>
        </a:p>
      </dgm:t>
    </dgm:pt>
    <dgm:pt modelId="{61D20D87-E4B7-4A4C-99FE-DF3B0C7B5AEC}" type="sibTrans" cxnId="{A6804C8B-C073-481D-BAB7-774AEC0E87B5}">
      <dgm:prSet/>
      <dgm:spPr/>
      <dgm:t>
        <a:bodyPr/>
        <a:lstStyle/>
        <a:p>
          <a:endParaRPr lang="en-US"/>
        </a:p>
      </dgm:t>
    </dgm:pt>
    <dgm:pt modelId="{71C229BF-B9F1-40BA-8536-7448A6E586A2}">
      <dgm:prSet/>
      <dgm:spPr/>
      <dgm:t>
        <a:bodyPr/>
        <a:lstStyle/>
        <a:p>
          <a:r>
            <a:rPr lang="en-GB" dirty="0"/>
            <a:t>Individual branches were sourced created from main.</a:t>
          </a:r>
          <a:endParaRPr lang="en-US" dirty="0"/>
        </a:p>
      </dgm:t>
    </dgm:pt>
    <dgm:pt modelId="{F91DE430-75FD-4F7F-9EBE-2E7381A777DA}" type="parTrans" cxnId="{C82B878A-7CEA-4A6B-BF4A-0BF87F9F645C}">
      <dgm:prSet/>
      <dgm:spPr/>
      <dgm:t>
        <a:bodyPr/>
        <a:lstStyle/>
        <a:p>
          <a:endParaRPr lang="en-US"/>
        </a:p>
      </dgm:t>
    </dgm:pt>
    <dgm:pt modelId="{ADFECE2C-50AC-4492-8DF8-8ABBE14B2FE8}" type="sibTrans" cxnId="{C82B878A-7CEA-4A6B-BF4A-0BF87F9F645C}">
      <dgm:prSet/>
      <dgm:spPr/>
      <dgm:t>
        <a:bodyPr/>
        <a:lstStyle/>
        <a:p>
          <a:endParaRPr lang="en-US"/>
        </a:p>
      </dgm:t>
    </dgm:pt>
    <dgm:pt modelId="{865309A8-CA60-4AD1-8D9C-E28A931CF1E1}">
      <dgm:prSet/>
      <dgm:spPr/>
      <dgm:t>
        <a:bodyPr/>
        <a:lstStyle/>
        <a:p>
          <a:r>
            <a:rPr lang="en-GB" dirty="0"/>
            <a:t>These branches were used by team members to implement their designs for the project</a:t>
          </a:r>
          <a:endParaRPr lang="en-US" dirty="0"/>
        </a:p>
      </dgm:t>
    </dgm:pt>
    <dgm:pt modelId="{F0091B57-A844-4A90-BC13-569A2D11CCAA}" type="parTrans" cxnId="{33E0D863-4750-40D5-AF0D-C195F7FB27BA}">
      <dgm:prSet/>
      <dgm:spPr/>
      <dgm:t>
        <a:bodyPr/>
        <a:lstStyle/>
        <a:p>
          <a:endParaRPr lang="en-US"/>
        </a:p>
      </dgm:t>
    </dgm:pt>
    <dgm:pt modelId="{026675B7-CD2D-4C89-AA6B-CE797B6B56ED}" type="sibTrans" cxnId="{33E0D863-4750-40D5-AF0D-C195F7FB27BA}">
      <dgm:prSet/>
      <dgm:spPr/>
      <dgm:t>
        <a:bodyPr/>
        <a:lstStyle/>
        <a:p>
          <a:endParaRPr lang="en-US"/>
        </a:p>
      </dgm:t>
    </dgm:pt>
    <dgm:pt modelId="{DBEBB52B-D136-4AA3-8210-54DE469D7037}">
      <dgm:prSet/>
      <dgm:spPr/>
      <dgm:t>
        <a:bodyPr/>
        <a:lstStyle/>
        <a:p>
          <a:r>
            <a:rPr lang="en-GB" dirty="0"/>
            <a:t>These branches were then merged into </a:t>
          </a:r>
          <a:r>
            <a:rPr lang="en-GB" dirty="0" err="1"/>
            <a:t>Testing_UI</a:t>
          </a:r>
          <a:r>
            <a:rPr lang="en-GB" dirty="0"/>
            <a:t> branch where the UI and demo main was tested</a:t>
          </a:r>
          <a:endParaRPr lang="en-US" dirty="0"/>
        </a:p>
      </dgm:t>
    </dgm:pt>
    <dgm:pt modelId="{A1106143-A0BD-46F1-A280-E4D74D568D84}" type="parTrans" cxnId="{F7E2BFC0-17A6-45CE-A3BF-30EEA5FD1EC5}">
      <dgm:prSet/>
      <dgm:spPr/>
      <dgm:t>
        <a:bodyPr/>
        <a:lstStyle/>
        <a:p>
          <a:endParaRPr lang="en-US"/>
        </a:p>
      </dgm:t>
    </dgm:pt>
    <dgm:pt modelId="{84223456-1F66-401B-9DA4-5756548BA26D}" type="sibTrans" cxnId="{F7E2BFC0-17A6-45CE-A3BF-30EEA5FD1EC5}">
      <dgm:prSet/>
      <dgm:spPr/>
      <dgm:t>
        <a:bodyPr/>
        <a:lstStyle/>
        <a:p>
          <a:endParaRPr lang="en-US"/>
        </a:p>
      </dgm:t>
    </dgm:pt>
    <dgm:pt modelId="{5CE52CC1-618E-4940-8EEC-F62733590A3D}">
      <dgm:prSet/>
      <dgm:spPr/>
      <dgm:t>
        <a:bodyPr/>
        <a:lstStyle/>
        <a:p>
          <a:r>
            <a:rPr lang="en-GB" dirty="0"/>
            <a:t>Finally, </a:t>
          </a:r>
          <a:r>
            <a:rPr lang="en-GB" dirty="0" err="1"/>
            <a:t>Testing_UI</a:t>
          </a:r>
          <a:r>
            <a:rPr lang="en-GB" dirty="0"/>
            <a:t> was merged into main</a:t>
          </a:r>
          <a:endParaRPr lang="en-US" dirty="0"/>
        </a:p>
      </dgm:t>
    </dgm:pt>
    <dgm:pt modelId="{949E43A7-78C2-4FFF-A392-B4D0ECACA00F}" type="parTrans" cxnId="{644FE991-9224-418D-9105-05960000F43C}">
      <dgm:prSet/>
      <dgm:spPr/>
      <dgm:t>
        <a:bodyPr/>
        <a:lstStyle/>
        <a:p>
          <a:endParaRPr lang="en-US"/>
        </a:p>
      </dgm:t>
    </dgm:pt>
    <dgm:pt modelId="{39758D66-4D73-43EA-B088-7C23246DD533}" type="sibTrans" cxnId="{644FE991-9224-418D-9105-05960000F43C}">
      <dgm:prSet/>
      <dgm:spPr/>
      <dgm:t>
        <a:bodyPr/>
        <a:lstStyle/>
        <a:p>
          <a:endParaRPr lang="en-US"/>
        </a:p>
      </dgm:t>
    </dgm:pt>
    <dgm:pt modelId="{54D0A1D6-64A6-4409-ACF4-F7956939D244}" type="pres">
      <dgm:prSet presAssocID="{3AB3BFAD-E085-4852-8712-40A2EF82A45A}" presName="linear" presStyleCnt="0">
        <dgm:presLayoutVars>
          <dgm:animLvl val="lvl"/>
          <dgm:resizeHandles val="exact"/>
        </dgm:presLayoutVars>
      </dgm:prSet>
      <dgm:spPr/>
    </dgm:pt>
    <dgm:pt modelId="{4CABCDA0-8A82-4A06-9584-145762435F88}" type="pres">
      <dgm:prSet presAssocID="{55276761-1168-4602-9CB5-6526518D451B}" presName="parentText" presStyleLbl="node1" presStyleIdx="0" presStyleCnt="5" custLinFactNeighborX="-170" custLinFactNeighborY="62322">
        <dgm:presLayoutVars>
          <dgm:chMax val="0"/>
          <dgm:bulletEnabled val="1"/>
        </dgm:presLayoutVars>
      </dgm:prSet>
      <dgm:spPr/>
    </dgm:pt>
    <dgm:pt modelId="{511AF9B8-6D58-461C-94B3-1E2AB1018811}" type="pres">
      <dgm:prSet presAssocID="{61D20D87-E4B7-4A4C-99FE-DF3B0C7B5AEC}" presName="spacer" presStyleCnt="0"/>
      <dgm:spPr/>
    </dgm:pt>
    <dgm:pt modelId="{EADAEDD6-A45C-4EBC-BD12-B4AB6CDA2F88}" type="pres">
      <dgm:prSet presAssocID="{71C229BF-B9F1-40BA-8536-7448A6E586A2}" presName="parentText" presStyleLbl="node1" presStyleIdx="1" presStyleCnt="5">
        <dgm:presLayoutVars>
          <dgm:chMax val="0"/>
          <dgm:bulletEnabled val="1"/>
        </dgm:presLayoutVars>
      </dgm:prSet>
      <dgm:spPr/>
    </dgm:pt>
    <dgm:pt modelId="{19440E07-C103-4377-BC03-D5E55EA8D12C}" type="pres">
      <dgm:prSet presAssocID="{ADFECE2C-50AC-4492-8DF8-8ABBE14B2FE8}" presName="spacer" presStyleCnt="0"/>
      <dgm:spPr/>
    </dgm:pt>
    <dgm:pt modelId="{88A1799B-DEA1-47E1-81B1-477969131CCA}" type="pres">
      <dgm:prSet presAssocID="{865309A8-CA60-4AD1-8D9C-E28A931CF1E1}" presName="parentText" presStyleLbl="node1" presStyleIdx="2" presStyleCnt="5">
        <dgm:presLayoutVars>
          <dgm:chMax val="0"/>
          <dgm:bulletEnabled val="1"/>
        </dgm:presLayoutVars>
      </dgm:prSet>
      <dgm:spPr/>
    </dgm:pt>
    <dgm:pt modelId="{41E68183-76C2-4C16-A855-C2D637175023}" type="pres">
      <dgm:prSet presAssocID="{026675B7-CD2D-4C89-AA6B-CE797B6B56ED}" presName="spacer" presStyleCnt="0"/>
      <dgm:spPr/>
    </dgm:pt>
    <dgm:pt modelId="{2EA37B79-E3C0-47CB-A4A5-3CA1F372F618}" type="pres">
      <dgm:prSet presAssocID="{DBEBB52B-D136-4AA3-8210-54DE469D7037}" presName="parentText" presStyleLbl="node1" presStyleIdx="3" presStyleCnt="5">
        <dgm:presLayoutVars>
          <dgm:chMax val="0"/>
          <dgm:bulletEnabled val="1"/>
        </dgm:presLayoutVars>
      </dgm:prSet>
      <dgm:spPr/>
    </dgm:pt>
    <dgm:pt modelId="{86193CE4-107F-434B-89D7-015DD223B094}" type="pres">
      <dgm:prSet presAssocID="{84223456-1F66-401B-9DA4-5756548BA26D}" presName="spacer" presStyleCnt="0"/>
      <dgm:spPr/>
    </dgm:pt>
    <dgm:pt modelId="{A3C54F15-262C-4F3D-9540-8387F6039F6E}" type="pres">
      <dgm:prSet presAssocID="{5CE52CC1-618E-4940-8EEC-F62733590A3D}" presName="parentText" presStyleLbl="node1" presStyleIdx="4" presStyleCnt="5">
        <dgm:presLayoutVars>
          <dgm:chMax val="0"/>
          <dgm:bulletEnabled val="1"/>
        </dgm:presLayoutVars>
      </dgm:prSet>
      <dgm:spPr/>
    </dgm:pt>
  </dgm:ptLst>
  <dgm:cxnLst>
    <dgm:cxn modelId="{49C6A200-9635-46CD-97E7-2E61CE6A871D}" type="presOf" srcId="{55276761-1168-4602-9CB5-6526518D451B}" destId="{4CABCDA0-8A82-4A06-9584-145762435F88}" srcOrd="0" destOrd="0" presId="urn:microsoft.com/office/officeart/2005/8/layout/vList2"/>
    <dgm:cxn modelId="{CEF6361C-B443-4A9F-BE9F-9F5D26100003}" type="presOf" srcId="{5CE52CC1-618E-4940-8EEC-F62733590A3D}" destId="{A3C54F15-262C-4F3D-9540-8387F6039F6E}" srcOrd="0" destOrd="0" presId="urn:microsoft.com/office/officeart/2005/8/layout/vList2"/>
    <dgm:cxn modelId="{8A1A5233-A423-48E6-AE40-2253741EFE76}" type="presOf" srcId="{865309A8-CA60-4AD1-8D9C-E28A931CF1E1}" destId="{88A1799B-DEA1-47E1-81B1-477969131CCA}" srcOrd="0" destOrd="0" presId="urn:microsoft.com/office/officeart/2005/8/layout/vList2"/>
    <dgm:cxn modelId="{33E0D863-4750-40D5-AF0D-C195F7FB27BA}" srcId="{3AB3BFAD-E085-4852-8712-40A2EF82A45A}" destId="{865309A8-CA60-4AD1-8D9C-E28A931CF1E1}" srcOrd="2" destOrd="0" parTransId="{F0091B57-A844-4A90-BC13-569A2D11CCAA}" sibTransId="{026675B7-CD2D-4C89-AA6B-CE797B6B56ED}"/>
    <dgm:cxn modelId="{C82B878A-7CEA-4A6B-BF4A-0BF87F9F645C}" srcId="{3AB3BFAD-E085-4852-8712-40A2EF82A45A}" destId="{71C229BF-B9F1-40BA-8536-7448A6E586A2}" srcOrd="1" destOrd="0" parTransId="{F91DE430-75FD-4F7F-9EBE-2E7381A777DA}" sibTransId="{ADFECE2C-50AC-4492-8DF8-8ABBE14B2FE8}"/>
    <dgm:cxn modelId="{A6804C8B-C073-481D-BAB7-774AEC0E87B5}" srcId="{3AB3BFAD-E085-4852-8712-40A2EF82A45A}" destId="{55276761-1168-4602-9CB5-6526518D451B}" srcOrd="0" destOrd="0" parTransId="{71062601-42BE-4AF5-B298-693B0B7670CC}" sibTransId="{61D20D87-E4B7-4A4C-99FE-DF3B0C7B5AEC}"/>
    <dgm:cxn modelId="{644FE991-9224-418D-9105-05960000F43C}" srcId="{3AB3BFAD-E085-4852-8712-40A2EF82A45A}" destId="{5CE52CC1-618E-4940-8EEC-F62733590A3D}" srcOrd="4" destOrd="0" parTransId="{949E43A7-78C2-4FFF-A392-B4D0ECACA00F}" sibTransId="{39758D66-4D73-43EA-B088-7C23246DD533}"/>
    <dgm:cxn modelId="{C7007CA0-2125-45F8-B5D7-7793710853AA}" type="presOf" srcId="{DBEBB52B-D136-4AA3-8210-54DE469D7037}" destId="{2EA37B79-E3C0-47CB-A4A5-3CA1F372F618}" srcOrd="0" destOrd="0" presId="urn:microsoft.com/office/officeart/2005/8/layout/vList2"/>
    <dgm:cxn modelId="{CFFC2CAE-11BA-494F-A1E1-8196AD2E3655}" type="presOf" srcId="{71C229BF-B9F1-40BA-8536-7448A6E586A2}" destId="{EADAEDD6-A45C-4EBC-BD12-B4AB6CDA2F88}" srcOrd="0" destOrd="0" presId="urn:microsoft.com/office/officeart/2005/8/layout/vList2"/>
    <dgm:cxn modelId="{F7E2BFC0-17A6-45CE-A3BF-30EEA5FD1EC5}" srcId="{3AB3BFAD-E085-4852-8712-40A2EF82A45A}" destId="{DBEBB52B-D136-4AA3-8210-54DE469D7037}" srcOrd="3" destOrd="0" parTransId="{A1106143-A0BD-46F1-A280-E4D74D568D84}" sibTransId="{84223456-1F66-401B-9DA4-5756548BA26D}"/>
    <dgm:cxn modelId="{9C2D87CE-16FB-495D-A2E4-7FBE66FC52F6}" type="presOf" srcId="{3AB3BFAD-E085-4852-8712-40A2EF82A45A}" destId="{54D0A1D6-64A6-4409-ACF4-F7956939D244}" srcOrd="0" destOrd="0" presId="urn:microsoft.com/office/officeart/2005/8/layout/vList2"/>
    <dgm:cxn modelId="{12B405FF-0259-4702-B601-944EB607A6BD}" type="presParOf" srcId="{54D0A1D6-64A6-4409-ACF4-F7956939D244}" destId="{4CABCDA0-8A82-4A06-9584-145762435F88}" srcOrd="0" destOrd="0" presId="urn:microsoft.com/office/officeart/2005/8/layout/vList2"/>
    <dgm:cxn modelId="{CFDCBF61-A59D-4A42-99D7-856C9AF82828}" type="presParOf" srcId="{54D0A1D6-64A6-4409-ACF4-F7956939D244}" destId="{511AF9B8-6D58-461C-94B3-1E2AB1018811}" srcOrd="1" destOrd="0" presId="urn:microsoft.com/office/officeart/2005/8/layout/vList2"/>
    <dgm:cxn modelId="{8B341CAC-6BAA-402E-8699-1D344E70AADB}" type="presParOf" srcId="{54D0A1D6-64A6-4409-ACF4-F7956939D244}" destId="{EADAEDD6-A45C-4EBC-BD12-B4AB6CDA2F88}" srcOrd="2" destOrd="0" presId="urn:microsoft.com/office/officeart/2005/8/layout/vList2"/>
    <dgm:cxn modelId="{F70A488E-2BB1-44B6-8DD3-18F1A7F3BADB}" type="presParOf" srcId="{54D0A1D6-64A6-4409-ACF4-F7956939D244}" destId="{19440E07-C103-4377-BC03-D5E55EA8D12C}" srcOrd="3" destOrd="0" presId="urn:microsoft.com/office/officeart/2005/8/layout/vList2"/>
    <dgm:cxn modelId="{E791C844-D129-46EE-9316-DCE0522C186E}" type="presParOf" srcId="{54D0A1D6-64A6-4409-ACF4-F7956939D244}" destId="{88A1799B-DEA1-47E1-81B1-477969131CCA}" srcOrd="4" destOrd="0" presId="urn:microsoft.com/office/officeart/2005/8/layout/vList2"/>
    <dgm:cxn modelId="{87E20EA9-849B-4A4D-86B7-250AEF7BA426}" type="presParOf" srcId="{54D0A1D6-64A6-4409-ACF4-F7956939D244}" destId="{41E68183-76C2-4C16-A855-C2D637175023}" srcOrd="5" destOrd="0" presId="urn:microsoft.com/office/officeart/2005/8/layout/vList2"/>
    <dgm:cxn modelId="{88DB1175-6BFA-4A8B-8249-F9102FDCBD9C}" type="presParOf" srcId="{54D0A1D6-64A6-4409-ACF4-F7956939D244}" destId="{2EA37B79-E3C0-47CB-A4A5-3CA1F372F618}" srcOrd="6" destOrd="0" presId="urn:microsoft.com/office/officeart/2005/8/layout/vList2"/>
    <dgm:cxn modelId="{131976D8-52E5-406D-9B32-565E00F4BDA9}" type="presParOf" srcId="{54D0A1D6-64A6-4409-ACF4-F7956939D244}" destId="{86193CE4-107F-434B-89D7-015DD223B094}" srcOrd="7" destOrd="0" presId="urn:microsoft.com/office/officeart/2005/8/layout/vList2"/>
    <dgm:cxn modelId="{7AF6B65A-8FEF-4159-9DFB-053EDF33DE39}" type="presParOf" srcId="{54D0A1D6-64A6-4409-ACF4-F7956939D244}" destId="{A3C54F15-262C-4F3D-9540-8387F6039F6E}"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ABCDA0-8A82-4A06-9584-145762435F88}">
      <dsp:nvSpPr>
        <dsp:cNvPr id="0" name=""/>
        <dsp:cNvSpPr/>
      </dsp:nvSpPr>
      <dsp:spPr>
        <a:xfrm>
          <a:off x="0" y="128023"/>
          <a:ext cx="5287234" cy="595877"/>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t>We made use of the git flow paradigm</a:t>
          </a:r>
          <a:endParaRPr lang="en-US" sz="1500" kern="1200" dirty="0"/>
        </a:p>
      </dsp:txBody>
      <dsp:txXfrm>
        <a:off x="29088" y="157111"/>
        <a:ext cx="5229058" cy="537701"/>
      </dsp:txXfrm>
    </dsp:sp>
    <dsp:sp modelId="{EADAEDD6-A45C-4EBC-BD12-B4AB6CDA2F88}">
      <dsp:nvSpPr>
        <dsp:cNvPr id="0" name=""/>
        <dsp:cNvSpPr/>
      </dsp:nvSpPr>
      <dsp:spPr>
        <a:xfrm>
          <a:off x="0" y="740177"/>
          <a:ext cx="5287234" cy="595877"/>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t>Individual branches were sourced created from main.</a:t>
          </a:r>
          <a:endParaRPr lang="en-US" sz="1500" kern="1200" dirty="0"/>
        </a:p>
      </dsp:txBody>
      <dsp:txXfrm>
        <a:off x="29088" y="769265"/>
        <a:ext cx="5229058" cy="537701"/>
      </dsp:txXfrm>
    </dsp:sp>
    <dsp:sp modelId="{88A1799B-DEA1-47E1-81B1-477969131CCA}">
      <dsp:nvSpPr>
        <dsp:cNvPr id="0" name=""/>
        <dsp:cNvSpPr/>
      </dsp:nvSpPr>
      <dsp:spPr>
        <a:xfrm>
          <a:off x="0" y="1379255"/>
          <a:ext cx="5287234" cy="595877"/>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t>These branches were used by team members to implement their designs for the project</a:t>
          </a:r>
          <a:endParaRPr lang="en-US" sz="1500" kern="1200" dirty="0"/>
        </a:p>
      </dsp:txBody>
      <dsp:txXfrm>
        <a:off x="29088" y="1408343"/>
        <a:ext cx="5229058" cy="537701"/>
      </dsp:txXfrm>
    </dsp:sp>
    <dsp:sp modelId="{2EA37B79-E3C0-47CB-A4A5-3CA1F372F618}">
      <dsp:nvSpPr>
        <dsp:cNvPr id="0" name=""/>
        <dsp:cNvSpPr/>
      </dsp:nvSpPr>
      <dsp:spPr>
        <a:xfrm>
          <a:off x="0" y="2018332"/>
          <a:ext cx="5287234" cy="595877"/>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t>These branches were then merged into </a:t>
          </a:r>
          <a:r>
            <a:rPr lang="en-GB" sz="1500" kern="1200" dirty="0" err="1"/>
            <a:t>Testing_UI</a:t>
          </a:r>
          <a:r>
            <a:rPr lang="en-GB" sz="1500" kern="1200" dirty="0"/>
            <a:t> branch where the UI and demo main was tested</a:t>
          </a:r>
          <a:endParaRPr lang="en-US" sz="1500" kern="1200" dirty="0"/>
        </a:p>
      </dsp:txBody>
      <dsp:txXfrm>
        <a:off x="29088" y="2047420"/>
        <a:ext cx="5229058" cy="537701"/>
      </dsp:txXfrm>
    </dsp:sp>
    <dsp:sp modelId="{A3C54F15-262C-4F3D-9540-8387F6039F6E}">
      <dsp:nvSpPr>
        <dsp:cNvPr id="0" name=""/>
        <dsp:cNvSpPr/>
      </dsp:nvSpPr>
      <dsp:spPr>
        <a:xfrm>
          <a:off x="0" y="2657410"/>
          <a:ext cx="5287234" cy="595877"/>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t>Finally, </a:t>
          </a:r>
          <a:r>
            <a:rPr lang="en-GB" sz="1500" kern="1200" dirty="0" err="1"/>
            <a:t>Testing_UI</a:t>
          </a:r>
          <a:r>
            <a:rPr lang="en-GB" sz="1500" kern="1200" dirty="0"/>
            <a:t> was merged into main</a:t>
          </a:r>
          <a:endParaRPr lang="en-US" sz="1500" kern="1200" dirty="0"/>
        </a:p>
      </dsp:txBody>
      <dsp:txXfrm>
        <a:off x="29088" y="2686498"/>
        <a:ext cx="5229058" cy="53770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8DCF03-D79D-4836-9903-34C4454C565B}" type="datetimeFigureOut">
              <a:rPr lang="en-GB" smtClean="0"/>
              <a:t>04/11/2025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4558CD-57DE-4229-A30A-05C1BD3DC4E3}" type="slidenum">
              <a:rPr lang="en-GB" smtClean="0"/>
              <a:t>‹#›</a:t>
            </a:fld>
            <a:endParaRPr lang="en-GB"/>
          </a:p>
        </p:txBody>
      </p:sp>
    </p:spTree>
    <p:extLst>
      <p:ext uri="{BB962C8B-B14F-4D97-AF65-F5344CB8AC3E}">
        <p14:creationId xmlns:p14="http://schemas.microsoft.com/office/powerpoint/2010/main" val="37410406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584558CD-57DE-4229-A30A-05C1BD3DC4E3}" type="slidenum">
              <a:rPr lang="en-GB" smtClean="0"/>
              <a:t>11</a:t>
            </a:fld>
            <a:endParaRPr lang="en-GB"/>
          </a:p>
        </p:txBody>
      </p:sp>
    </p:spTree>
    <p:extLst>
      <p:ext uri="{BB962C8B-B14F-4D97-AF65-F5344CB8AC3E}">
        <p14:creationId xmlns:p14="http://schemas.microsoft.com/office/powerpoint/2010/main" val="1917845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4558CD-57DE-4229-A30A-05C1BD3DC4E3}" type="slidenum">
              <a:rPr lang="en-GB" smtClean="0"/>
              <a:t>29</a:t>
            </a:fld>
            <a:endParaRPr lang="en-GB"/>
          </a:p>
        </p:txBody>
      </p:sp>
    </p:spTree>
    <p:extLst>
      <p:ext uri="{BB962C8B-B14F-4D97-AF65-F5344CB8AC3E}">
        <p14:creationId xmlns:p14="http://schemas.microsoft.com/office/powerpoint/2010/main" val="2691292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84558CD-57DE-4229-A30A-05C1BD3DC4E3}" type="slidenum">
              <a:rPr lang="en-GB" smtClean="0"/>
              <a:t>33</a:t>
            </a:fld>
            <a:endParaRPr lang="en-GB"/>
          </a:p>
        </p:txBody>
      </p:sp>
    </p:spTree>
    <p:extLst>
      <p:ext uri="{BB962C8B-B14F-4D97-AF65-F5344CB8AC3E}">
        <p14:creationId xmlns:p14="http://schemas.microsoft.com/office/powerpoint/2010/main" val="524820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84558CD-57DE-4229-A30A-05C1BD3DC4E3}" type="slidenum">
              <a:rPr lang="en-GB" smtClean="0"/>
              <a:t>35</a:t>
            </a:fld>
            <a:endParaRPr lang="en-GB"/>
          </a:p>
        </p:txBody>
      </p:sp>
    </p:spTree>
    <p:extLst>
      <p:ext uri="{BB962C8B-B14F-4D97-AF65-F5344CB8AC3E}">
        <p14:creationId xmlns:p14="http://schemas.microsoft.com/office/powerpoint/2010/main" val="1515522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ZA"/>
            </a:p>
          </p:txBody>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ZA"/>
            </a:p>
          </p:txBody>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ZA"/>
            </a:p>
          </p:txBody>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ZA"/>
            </a:p>
          </p:txBody>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ZA"/>
            </a:p>
          </p:txBody>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ZA"/>
            </a:p>
          </p:txBody>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2538219-6E45-4D12-B767-46F92D5844D4}" type="datetime1">
              <a:rPr lang="en-US" smtClean="0"/>
              <a:t>11/4/2025</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795023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FC8E16-3C03-4238-9C6F-B34F3D10F77E}" type="datetime1">
              <a:rPr lang="en-US" smtClean="0"/>
              <a:t>11/4/2025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35767362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FC8E16-3C03-4238-9C6F-B34F3D10F77E}" type="datetime1">
              <a:rPr lang="en-US" smtClean="0"/>
              <a:t>11/4/2025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50846616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FC8E16-3C03-4238-9C6F-B34F3D10F77E}" type="datetime1">
              <a:rPr lang="en-US" smtClean="0"/>
              <a:t>11/4/2025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120925366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FC8E16-3C03-4238-9C6F-B34F3D10F77E}" type="datetime1">
              <a:rPr lang="en-US" smtClean="0"/>
              <a:t>11/4/2025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123238098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FC8E16-3C03-4238-9C6F-B34F3D10F77E}" type="datetime1">
              <a:rPr lang="en-US" smtClean="0"/>
              <a:t>11/4/2025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428933877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FC8E16-3C03-4238-9C6F-B34F3D10F77E}" type="datetime1">
              <a:rPr lang="en-US" smtClean="0"/>
              <a:t>11/4/2025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235267987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6430B8-6059-41E5-A5DC-C07A76F5859A}" type="datetime1">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7909544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9D0CB7-D16E-4358-B7F4-EA4A24554592}" type="datetime1">
              <a:rPr lang="en-US" smtClean="0"/>
              <a:t>11/4/2025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4227627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lvl1pPr>
              <a:buClr>
                <a:schemeClr val="accent1">
                  <a:lumMod val="75000"/>
                </a:schemeClr>
              </a:buClr>
              <a:defRPr/>
            </a:lvl1pPr>
            <a:lvl2pPr>
              <a:buClr>
                <a:schemeClr val="accent1">
                  <a:lumMod val="75000"/>
                </a:schemeClr>
              </a:buClr>
              <a:defRPr/>
            </a:lvl2pPr>
            <a:lvl3pPr>
              <a:buClr>
                <a:schemeClr val="accent1">
                  <a:lumMod val="75000"/>
                </a:schemeClr>
              </a:buClr>
              <a:defRPr/>
            </a:lvl3pPr>
            <a:lvl4pPr>
              <a:buClr>
                <a:schemeClr val="accent1">
                  <a:lumMod val="75000"/>
                </a:schemeClr>
              </a:buClr>
              <a:defRPr/>
            </a:lvl4pPr>
            <a:lvl5pPr>
              <a:buClr>
                <a:schemeClr val="accent1">
                  <a:lumMod val="75000"/>
                </a:schemeClr>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B296A2-D8F0-4E17-BFD0-A6C902250D59}" type="datetime1">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663298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108C9C-1ACB-4C84-A002-C7E0E45B937A}" type="datetime1">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2806495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49AF2A5-B297-4977-9E5B-4D3050E23689}" type="datetime1">
              <a:rPr lang="en-US" smtClean="0"/>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124092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0127434-4794-409A-9547-04789BA47588}" type="datetime1">
              <a:rPr lang="en-US" smtClean="0"/>
              <a:t>11/4/2025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553949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5658635-357A-4E3D-B824-A5CEFDB8449C}" type="datetime1">
              <a:rPr lang="en-US" smtClean="0"/>
              <a:t>11/4/2025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528304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86FF77-2719-4AD0-8740-0B90FF5D1EFB}" type="datetime1">
              <a:rPr lang="en-US" smtClean="0"/>
              <a:t>11/4/2025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1501765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E441C83-1089-48B9-8B65-293D4C236D35}" type="datetime1">
              <a:rPr lang="en-US" smtClean="0"/>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64546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62FE45-CC1E-47DB-8B82-6CF0636FBDB8}" type="datetime1">
              <a:rPr lang="en-US" smtClean="0"/>
              <a:t>11/4/2025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236297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ZA"/>
            </a:p>
          </p:txBody>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ZA"/>
            </a:p>
          </p:txBody>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ZA"/>
            </a:p>
          </p:txBody>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ZA"/>
            </a:p>
          </p:txBody>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ZA"/>
            </a:p>
          </p:txBody>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ZA"/>
            </a:p>
          </p:txBody>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1FC8E16-3C03-4238-9C6F-B34F3D10F77E}" type="datetime1">
              <a:rPr lang="en-US" smtClean="0"/>
              <a:t>11/4/2025</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297857209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 id="2147484195" r:id="rId12"/>
    <p:sldLayoutId id="2147484196" r:id="rId13"/>
    <p:sldLayoutId id="2147484197" r:id="rId14"/>
    <p:sldLayoutId id="2147484198" r:id="rId15"/>
    <p:sldLayoutId id="2147484199" r:id="rId16"/>
    <p:sldLayoutId id="2147484200" r:id="rId17"/>
  </p:sldLayoutIdLst>
  <p:hf sldNum="0"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6.png"/><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oup of people in a greenhouse&#10;&#10;AI-generated content may be incorrect.">
            <a:extLst>
              <a:ext uri="{FF2B5EF4-FFF2-40B4-BE49-F238E27FC236}">
                <a16:creationId xmlns:a16="http://schemas.microsoft.com/office/drawing/2014/main" id="{72C9941B-D352-EAA0-6E07-7C35C8DB32E6}"/>
              </a:ext>
            </a:extLst>
          </p:cNvPr>
          <p:cNvPicPr>
            <a:picLocks noChangeAspect="1"/>
          </p:cNvPicPr>
          <p:nvPr/>
        </p:nvPicPr>
        <p:blipFill>
          <a:blip r:embed="rId2">
            <a:alphaModFix amt="40000"/>
            <a:extLst>
              <a:ext uri="{28A0092B-C50C-407E-A947-70E740481C1C}">
                <a14:useLocalDpi xmlns:a14="http://schemas.microsoft.com/office/drawing/2010/main" val="0"/>
              </a:ext>
            </a:extLst>
          </a:blip>
          <a:srcRect t="6626" b="9105"/>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B357F8D7-641E-D567-3E72-F9C40088C0AC}"/>
              </a:ext>
            </a:extLst>
          </p:cNvPr>
          <p:cNvSpPr>
            <a:spLocks noGrp="1"/>
          </p:cNvSpPr>
          <p:nvPr>
            <p:ph type="ctrTitle"/>
          </p:nvPr>
        </p:nvSpPr>
        <p:spPr>
          <a:xfrm>
            <a:off x="2928401" y="1380068"/>
            <a:ext cx="8574622" cy="2616199"/>
          </a:xfrm>
        </p:spPr>
        <p:txBody>
          <a:bodyPr>
            <a:normAutofit/>
          </a:bodyPr>
          <a:lstStyle/>
          <a:p>
            <a:r>
              <a:rPr lang="en-ZA" b="1" dirty="0"/>
              <a:t>COS 214 Project </a:t>
            </a:r>
            <a:br>
              <a:rPr lang="en-ZA" b="1" dirty="0"/>
            </a:br>
            <a:r>
              <a:rPr lang="en-ZA" sz="3600" dirty="0"/>
              <a:t>Plant Nursery Simulator</a:t>
            </a:r>
            <a:endParaRPr lang="en-GB" sz="3600" dirty="0"/>
          </a:p>
        </p:txBody>
      </p:sp>
      <p:sp>
        <p:nvSpPr>
          <p:cNvPr id="3" name="Subtitle 2">
            <a:extLst>
              <a:ext uri="{FF2B5EF4-FFF2-40B4-BE49-F238E27FC236}">
                <a16:creationId xmlns:a16="http://schemas.microsoft.com/office/drawing/2014/main" id="{94E3EA2A-D873-A626-F969-35D8F159A78A}"/>
              </a:ext>
            </a:extLst>
          </p:cNvPr>
          <p:cNvSpPr>
            <a:spLocks noGrp="1"/>
          </p:cNvSpPr>
          <p:nvPr>
            <p:ph type="subTitle" idx="1"/>
          </p:nvPr>
        </p:nvSpPr>
        <p:spPr>
          <a:xfrm>
            <a:off x="4515377" y="3996267"/>
            <a:ext cx="6987645" cy="1388534"/>
          </a:xfrm>
        </p:spPr>
        <p:txBody>
          <a:bodyPr>
            <a:normAutofit/>
          </a:bodyPr>
          <a:lstStyle/>
          <a:p>
            <a:r>
              <a:rPr lang="en-GB" b="1"/>
              <a:t>Abstract Avengers</a:t>
            </a:r>
          </a:p>
        </p:txBody>
      </p:sp>
    </p:spTree>
    <p:extLst>
      <p:ext uri="{BB962C8B-B14F-4D97-AF65-F5344CB8AC3E}">
        <p14:creationId xmlns:p14="http://schemas.microsoft.com/office/powerpoint/2010/main" val="294930415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id="{FA9BFE46-93B3-C770-A1AF-ED90A535EF3D}"/>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1BE13223-D3D1-42C5-B4C3-6ECA535850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6" name="Freeform 6">
              <a:extLst>
                <a:ext uri="{FF2B5EF4-FFF2-40B4-BE49-F238E27FC236}">
                  <a16:creationId xmlns:a16="http://schemas.microsoft.com/office/drawing/2014/main" id="{3A891607-F768-41F9-A2E9-BB38370DE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ZA"/>
            </a:p>
          </p:txBody>
        </p:sp>
        <p:sp>
          <p:nvSpPr>
            <p:cNvPr id="17" name="Freeform 7">
              <a:extLst>
                <a:ext uri="{FF2B5EF4-FFF2-40B4-BE49-F238E27FC236}">
                  <a16:creationId xmlns:a16="http://schemas.microsoft.com/office/drawing/2014/main" id="{DFFDBE37-1DFE-4594-9095-CF67C8A11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ZA"/>
            </a:p>
          </p:txBody>
        </p:sp>
        <p:sp>
          <p:nvSpPr>
            <p:cNvPr id="18" name="Freeform 8">
              <a:extLst>
                <a:ext uri="{FF2B5EF4-FFF2-40B4-BE49-F238E27FC236}">
                  <a16:creationId xmlns:a16="http://schemas.microsoft.com/office/drawing/2014/main" id="{F17ED4D4-301C-4B04-A0BA-3E375BF768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ZA"/>
            </a:p>
          </p:txBody>
        </p:sp>
        <p:sp>
          <p:nvSpPr>
            <p:cNvPr id="19" name="Freeform 9">
              <a:extLst>
                <a:ext uri="{FF2B5EF4-FFF2-40B4-BE49-F238E27FC236}">
                  <a16:creationId xmlns:a16="http://schemas.microsoft.com/office/drawing/2014/main" id="{D638DC08-E258-4B63-8732-1347A7250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ZA"/>
            </a:p>
          </p:txBody>
        </p:sp>
        <p:sp>
          <p:nvSpPr>
            <p:cNvPr id="20" name="Freeform 10">
              <a:extLst>
                <a:ext uri="{FF2B5EF4-FFF2-40B4-BE49-F238E27FC236}">
                  <a16:creationId xmlns:a16="http://schemas.microsoft.com/office/drawing/2014/main" id="{703EEC3E-6C68-4D71-8D2F-9EF6065C0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ZA"/>
            </a:p>
          </p:txBody>
        </p:sp>
        <p:sp>
          <p:nvSpPr>
            <p:cNvPr id="21" name="Freeform 11">
              <a:extLst>
                <a:ext uri="{FF2B5EF4-FFF2-40B4-BE49-F238E27FC236}">
                  <a16:creationId xmlns:a16="http://schemas.microsoft.com/office/drawing/2014/main" id="{A25FF1C4-BA3B-45E8-907B-A362C65A7D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ZA"/>
            </a:p>
          </p:txBody>
        </p:sp>
      </p:grpSp>
      <p:sp>
        <p:nvSpPr>
          <p:cNvPr id="2" name="Title 1">
            <a:extLst>
              <a:ext uri="{FF2B5EF4-FFF2-40B4-BE49-F238E27FC236}">
                <a16:creationId xmlns:a16="http://schemas.microsoft.com/office/drawing/2014/main" id="{52CBF61C-2888-7A87-DFF2-54A183C14FCD}"/>
              </a:ext>
            </a:extLst>
          </p:cNvPr>
          <p:cNvSpPr>
            <a:spLocks noGrp="1"/>
          </p:cNvSpPr>
          <p:nvPr>
            <p:ph type="title"/>
          </p:nvPr>
        </p:nvSpPr>
        <p:spPr>
          <a:xfrm rot="10800000" flipV="1">
            <a:off x="1091737" y="2695574"/>
            <a:ext cx="1695451" cy="1433973"/>
          </a:xfrm>
        </p:spPr>
        <p:txBody>
          <a:bodyPr vert="horz" lIns="91440" tIns="45720" rIns="91440" bIns="45720" rtlCol="0" anchor="ctr">
            <a:normAutofit/>
          </a:bodyPr>
          <a:lstStyle/>
          <a:p>
            <a:r>
              <a:rPr lang="en-US" sz="2400" b="1" dirty="0"/>
              <a:t>Activity Diagram</a:t>
            </a:r>
          </a:p>
        </p:txBody>
      </p:sp>
      <p:sp>
        <p:nvSpPr>
          <p:cNvPr id="10" name="TextBox 9">
            <a:extLst>
              <a:ext uri="{FF2B5EF4-FFF2-40B4-BE49-F238E27FC236}">
                <a16:creationId xmlns:a16="http://schemas.microsoft.com/office/drawing/2014/main" id="{D81EB061-865E-D556-3976-5EE7D3ADF6D0}"/>
              </a:ext>
            </a:extLst>
          </p:cNvPr>
          <p:cNvSpPr txBox="1"/>
          <p:nvPr/>
        </p:nvSpPr>
        <p:spPr>
          <a:xfrm>
            <a:off x="8996516" y="2192594"/>
            <a:ext cx="2300749" cy="2074607"/>
          </a:xfrm>
          <a:prstGeom prst="rect">
            <a:avLst/>
          </a:prstGeom>
        </p:spPr>
        <p:txBody>
          <a:bodyPr vert="horz" lIns="91440" tIns="45720" rIns="91440" bIns="45720" rtlCol="0" anchor="t">
            <a:normAutofit/>
          </a:bodyPr>
          <a:lstStyle/>
          <a:p>
            <a:pPr>
              <a:spcBef>
                <a:spcPct val="20000"/>
              </a:spcBef>
              <a:spcAft>
                <a:spcPts val="600"/>
              </a:spcAft>
              <a:buClr>
                <a:schemeClr val="accent1">
                  <a:lumMod val="75000"/>
                </a:schemeClr>
              </a:buClr>
              <a:buSzPct val="145000"/>
            </a:pPr>
            <a:endParaRPr lang="en-US" sz="1600" dirty="0"/>
          </a:p>
        </p:txBody>
      </p:sp>
      <p:pic>
        <p:nvPicPr>
          <p:cNvPr id="4" name="Picture 3" descr="A diagram of a flowchart&#10;&#10;AI-generated content may be incorrect.">
            <a:extLst>
              <a:ext uri="{FF2B5EF4-FFF2-40B4-BE49-F238E27FC236}">
                <a16:creationId xmlns:a16="http://schemas.microsoft.com/office/drawing/2014/main" id="{A6609C78-2405-76DB-36C6-C76F30065F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95251" y="46703"/>
            <a:ext cx="7038950" cy="6764594"/>
          </a:xfrm>
          <a:prstGeom prst="rect">
            <a:avLst/>
          </a:prstGeom>
        </p:spPr>
      </p:pic>
    </p:spTree>
    <p:extLst>
      <p:ext uri="{BB962C8B-B14F-4D97-AF65-F5344CB8AC3E}">
        <p14:creationId xmlns:p14="http://schemas.microsoft.com/office/powerpoint/2010/main" val="22684129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id="{DF8C53E1-8E3B-A986-B71B-7BA1E0B2BB55}"/>
            </a:ext>
          </a:extLst>
        </p:cNvPr>
        <p:cNvGrpSpPr/>
        <p:nvPr/>
      </p:nvGrpSpPr>
      <p:grpSpPr>
        <a:xfrm>
          <a:off x="0" y="0"/>
          <a:ext cx="0" cy="0"/>
          <a:chOff x="0" y="0"/>
          <a:chExt cx="0" cy="0"/>
        </a:xfrm>
      </p:grpSpPr>
      <p:pic>
        <p:nvPicPr>
          <p:cNvPr id="5" name="Picture 4"/>
          <p:cNvPicPr>
            <a:picLocks noChangeAspect="1"/>
          </p:cNvPicPr>
          <p:nvPr/>
        </p:nvPicPr>
        <p:blipFill>
          <a:blip r:embed="rId4"/>
          <a:stretch>
            <a:fillRect/>
          </a:stretch>
        </p:blipFill>
        <p:spPr>
          <a:xfrm>
            <a:off x="2173285" y="982290"/>
            <a:ext cx="9123980" cy="3474950"/>
          </a:xfrm>
          <a:prstGeom prst="rect">
            <a:avLst/>
          </a:prstGeom>
        </p:spPr>
      </p:pic>
      <p:grpSp>
        <p:nvGrpSpPr>
          <p:cNvPr id="15" name="Group 14">
            <a:extLst>
              <a:ext uri="{FF2B5EF4-FFF2-40B4-BE49-F238E27FC236}">
                <a16:creationId xmlns:a16="http://schemas.microsoft.com/office/drawing/2014/main" id="{24F82E89-7826-EBBB-0D17-8BF50AD056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6" name="Freeform 6">
              <a:extLst>
                <a:ext uri="{FF2B5EF4-FFF2-40B4-BE49-F238E27FC236}">
                  <a16:creationId xmlns:a16="http://schemas.microsoft.com/office/drawing/2014/main" id="{2CBDC6EC-02C7-E4F5-CD29-D2D3E5B41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ZA"/>
            </a:p>
          </p:txBody>
        </p:sp>
        <p:sp>
          <p:nvSpPr>
            <p:cNvPr id="17" name="Freeform 7">
              <a:extLst>
                <a:ext uri="{FF2B5EF4-FFF2-40B4-BE49-F238E27FC236}">
                  <a16:creationId xmlns:a16="http://schemas.microsoft.com/office/drawing/2014/main" id="{BF7B6E56-FAA7-E1B6-B666-5CA13C0CC7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ZA"/>
            </a:p>
          </p:txBody>
        </p:sp>
        <p:sp>
          <p:nvSpPr>
            <p:cNvPr id="18" name="Freeform 8">
              <a:extLst>
                <a:ext uri="{FF2B5EF4-FFF2-40B4-BE49-F238E27FC236}">
                  <a16:creationId xmlns:a16="http://schemas.microsoft.com/office/drawing/2014/main" id="{0D9BB45B-36FA-E0FD-05C6-7730497C9A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ZA"/>
            </a:p>
          </p:txBody>
        </p:sp>
        <p:sp>
          <p:nvSpPr>
            <p:cNvPr id="19" name="Freeform 9">
              <a:extLst>
                <a:ext uri="{FF2B5EF4-FFF2-40B4-BE49-F238E27FC236}">
                  <a16:creationId xmlns:a16="http://schemas.microsoft.com/office/drawing/2014/main" id="{35A47DCC-AD36-96B1-9A16-B1D2D417D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ZA"/>
            </a:p>
          </p:txBody>
        </p:sp>
        <p:sp>
          <p:nvSpPr>
            <p:cNvPr id="20" name="Freeform 10">
              <a:extLst>
                <a:ext uri="{FF2B5EF4-FFF2-40B4-BE49-F238E27FC236}">
                  <a16:creationId xmlns:a16="http://schemas.microsoft.com/office/drawing/2014/main" id="{EADCEA1F-94D0-61E6-73DC-ABB9F93ED0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ZA"/>
            </a:p>
          </p:txBody>
        </p:sp>
        <p:sp>
          <p:nvSpPr>
            <p:cNvPr id="21" name="Freeform 11">
              <a:extLst>
                <a:ext uri="{FF2B5EF4-FFF2-40B4-BE49-F238E27FC236}">
                  <a16:creationId xmlns:a16="http://schemas.microsoft.com/office/drawing/2014/main" id="{C700DF83-356D-81DA-7B9F-6554BE14B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ZA"/>
            </a:p>
          </p:txBody>
        </p:sp>
      </p:grpSp>
      <p:sp>
        <p:nvSpPr>
          <p:cNvPr id="2" name="Title 1">
            <a:extLst>
              <a:ext uri="{FF2B5EF4-FFF2-40B4-BE49-F238E27FC236}">
                <a16:creationId xmlns:a16="http://schemas.microsoft.com/office/drawing/2014/main" id="{EA9153F7-7410-C21D-84C7-9C02602C967C}"/>
              </a:ext>
            </a:extLst>
          </p:cNvPr>
          <p:cNvSpPr>
            <a:spLocks noGrp="1"/>
          </p:cNvSpPr>
          <p:nvPr>
            <p:ph type="title"/>
          </p:nvPr>
        </p:nvSpPr>
        <p:spPr>
          <a:xfrm>
            <a:off x="5417573" y="0"/>
            <a:ext cx="2998839" cy="865239"/>
          </a:xfrm>
        </p:spPr>
        <p:txBody>
          <a:bodyPr vert="horz" lIns="91440" tIns="45720" rIns="91440" bIns="45720" rtlCol="0" anchor="ctr">
            <a:normAutofit fontScale="90000"/>
          </a:bodyPr>
          <a:lstStyle/>
          <a:p>
            <a:r>
              <a:rPr lang="en-US" sz="2400" b="1" dirty="0"/>
              <a:t>Pattern 1: Factory Method (Greenhouse/ Garden Area)</a:t>
            </a:r>
          </a:p>
        </p:txBody>
      </p:sp>
      <p:sp>
        <p:nvSpPr>
          <p:cNvPr id="10" name="TextBox 9">
            <a:extLst>
              <a:ext uri="{FF2B5EF4-FFF2-40B4-BE49-F238E27FC236}">
                <a16:creationId xmlns:a16="http://schemas.microsoft.com/office/drawing/2014/main" id="{C34CF258-2A10-7FB0-2D96-C843C0E0DEDD}"/>
              </a:ext>
            </a:extLst>
          </p:cNvPr>
          <p:cNvSpPr txBox="1"/>
          <p:nvPr/>
        </p:nvSpPr>
        <p:spPr>
          <a:xfrm>
            <a:off x="8996516" y="2192594"/>
            <a:ext cx="2300749" cy="2074607"/>
          </a:xfrm>
          <a:prstGeom prst="rect">
            <a:avLst/>
          </a:prstGeom>
        </p:spPr>
        <p:txBody>
          <a:bodyPr vert="horz" lIns="91440" tIns="45720" rIns="91440" bIns="45720" rtlCol="0" anchor="t">
            <a:normAutofit/>
          </a:bodyPr>
          <a:lstStyle/>
          <a:p>
            <a:pPr>
              <a:spcBef>
                <a:spcPct val="20000"/>
              </a:spcBef>
              <a:spcAft>
                <a:spcPts val="600"/>
              </a:spcAft>
              <a:buClr>
                <a:schemeClr val="accent1">
                  <a:lumMod val="75000"/>
                </a:schemeClr>
              </a:buClr>
              <a:buSzPct val="145000"/>
            </a:pPr>
            <a:endParaRPr lang="en-US" sz="1600" dirty="0"/>
          </a:p>
        </p:txBody>
      </p:sp>
      <p:pic>
        <p:nvPicPr>
          <p:cNvPr id="3" name="Picture 2"/>
          <p:cNvPicPr>
            <a:picLocks noChangeAspect="1"/>
          </p:cNvPicPr>
          <p:nvPr/>
        </p:nvPicPr>
        <p:blipFill>
          <a:blip r:embed="rId5"/>
          <a:stretch>
            <a:fillRect/>
          </a:stretch>
        </p:blipFill>
        <p:spPr>
          <a:xfrm>
            <a:off x="2259100" y="1363459"/>
            <a:ext cx="8952349" cy="2649741"/>
          </a:xfrm>
          <a:prstGeom prst="rect">
            <a:avLst/>
          </a:prstGeom>
        </p:spPr>
      </p:pic>
      <p:sp>
        <p:nvSpPr>
          <p:cNvPr id="4" name="TextBox 3"/>
          <p:cNvSpPr txBox="1"/>
          <p:nvPr/>
        </p:nvSpPr>
        <p:spPr>
          <a:xfrm>
            <a:off x="3848100" y="4692235"/>
            <a:ext cx="6767665" cy="1754326"/>
          </a:xfrm>
          <a:prstGeom prst="rect">
            <a:avLst/>
          </a:prstGeom>
          <a:noFill/>
        </p:spPr>
        <p:txBody>
          <a:bodyPr wrap="square" rtlCol="0">
            <a:spAutoFit/>
          </a:bodyPr>
          <a:lstStyle/>
          <a:p>
            <a:r>
              <a:rPr lang="en-US" b="1" u="sng" dirty="0"/>
              <a:t>Participants:</a:t>
            </a:r>
            <a:br>
              <a:rPr lang="en-US" dirty="0"/>
            </a:br>
            <a:br>
              <a:rPr lang="en-US" dirty="0"/>
            </a:br>
            <a:r>
              <a:rPr lang="en-US" dirty="0"/>
              <a:t>Creator – PlantFactory.</a:t>
            </a:r>
          </a:p>
          <a:p>
            <a:r>
              <a:rPr lang="en-US" dirty="0" err="1"/>
              <a:t>ConcreteCreators</a:t>
            </a:r>
            <a:r>
              <a:rPr lang="en-US" dirty="0"/>
              <a:t> – </a:t>
            </a:r>
            <a:r>
              <a:rPr lang="en-US" dirty="0" err="1"/>
              <a:t>SucculentFactory</a:t>
            </a:r>
            <a:r>
              <a:rPr lang="en-US" dirty="0"/>
              <a:t>, FlowerFactory, </a:t>
            </a:r>
            <a:r>
              <a:rPr lang="en-US" dirty="0" err="1"/>
              <a:t>TreeFactory</a:t>
            </a:r>
            <a:r>
              <a:rPr lang="en-US" dirty="0"/>
              <a:t>.</a:t>
            </a:r>
          </a:p>
          <a:p>
            <a:r>
              <a:rPr lang="en-US" dirty="0"/>
              <a:t>Products – </a:t>
            </a:r>
            <a:r>
              <a:rPr lang="en-US" dirty="0" err="1"/>
              <a:t>SucculentProducts</a:t>
            </a:r>
            <a:r>
              <a:rPr lang="en-US" dirty="0"/>
              <a:t>, </a:t>
            </a:r>
            <a:r>
              <a:rPr lang="en-US" dirty="0" err="1"/>
              <a:t>FlowerProducts</a:t>
            </a:r>
            <a:r>
              <a:rPr lang="en-US" dirty="0"/>
              <a:t>, </a:t>
            </a:r>
            <a:r>
              <a:rPr lang="en-US" dirty="0" err="1"/>
              <a:t>TreeProducts</a:t>
            </a:r>
            <a:r>
              <a:rPr lang="en-US" dirty="0"/>
              <a:t>.</a:t>
            </a:r>
          </a:p>
          <a:p>
            <a:r>
              <a:rPr lang="en-US" dirty="0" err="1"/>
              <a:t>ConcreteProducts</a:t>
            </a:r>
            <a:r>
              <a:rPr lang="en-US" dirty="0"/>
              <a:t> – Succulent, Flower, Tree.</a:t>
            </a:r>
          </a:p>
        </p:txBody>
      </p:sp>
    </p:spTree>
    <p:extLst>
      <p:ext uri="{BB962C8B-B14F-4D97-AF65-F5344CB8AC3E}">
        <p14:creationId xmlns:p14="http://schemas.microsoft.com/office/powerpoint/2010/main" val="33686956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id="{CA0ACBB1-0F55-F143-4DCC-17F0DE3ACE61}"/>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A29BA613-EE5D-062C-E84A-58578C5086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6" name="Freeform 6">
              <a:extLst>
                <a:ext uri="{FF2B5EF4-FFF2-40B4-BE49-F238E27FC236}">
                  <a16:creationId xmlns:a16="http://schemas.microsoft.com/office/drawing/2014/main" id="{5025C63F-2653-DE3C-8CC9-98F39C380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ZA"/>
            </a:p>
          </p:txBody>
        </p:sp>
        <p:sp>
          <p:nvSpPr>
            <p:cNvPr id="17" name="Freeform 7">
              <a:extLst>
                <a:ext uri="{FF2B5EF4-FFF2-40B4-BE49-F238E27FC236}">
                  <a16:creationId xmlns:a16="http://schemas.microsoft.com/office/drawing/2014/main" id="{B925469A-0E4D-8F3F-AAC7-2CD035FDD3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ZA"/>
            </a:p>
          </p:txBody>
        </p:sp>
        <p:sp>
          <p:nvSpPr>
            <p:cNvPr id="18" name="Freeform 8">
              <a:extLst>
                <a:ext uri="{FF2B5EF4-FFF2-40B4-BE49-F238E27FC236}">
                  <a16:creationId xmlns:a16="http://schemas.microsoft.com/office/drawing/2014/main" id="{07BB0169-8951-89A1-4D5A-A30A894B7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ZA"/>
            </a:p>
          </p:txBody>
        </p:sp>
        <p:sp>
          <p:nvSpPr>
            <p:cNvPr id="19" name="Freeform 9">
              <a:extLst>
                <a:ext uri="{FF2B5EF4-FFF2-40B4-BE49-F238E27FC236}">
                  <a16:creationId xmlns:a16="http://schemas.microsoft.com/office/drawing/2014/main" id="{D62EAFCB-F73B-8D48-9C44-08A50934DB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ZA"/>
            </a:p>
          </p:txBody>
        </p:sp>
        <p:sp>
          <p:nvSpPr>
            <p:cNvPr id="20" name="Freeform 10">
              <a:extLst>
                <a:ext uri="{FF2B5EF4-FFF2-40B4-BE49-F238E27FC236}">
                  <a16:creationId xmlns:a16="http://schemas.microsoft.com/office/drawing/2014/main" id="{68BCE585-582F-EABA-C2A5-6B6BAF7F6E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ZA"/>
            </a:p>
          </p:txBody>
        </p:sp>
        <p:sp>
          <p:nvSpPr>
            <p:cNvPr id="21" name="Freeform 11">
              <a:extLst>
                <a:ext uri="{FF2B5EF4-FFF2-40B4-BE49-F238E27FC236}">
                  <a16:creationId xmlns:a16="http://schemas.microsoft.com/office/drawing/2014/main" id="{DF482A2D-5C15-6B13-686B-6DDF6051AE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ZA"/>
            </a:p>
          </p:txBody>
        </p:sp>
      </p:grpSp>
      <p:pic>
        <p:nvPicPr>
          <p:cNvPr id="5" name="Picture 4"/>
          <p:cNvPicPr>
            <a:picLocks noChangeAspect="1"/>
          </p:cNvPicPr>
          <p:nvPr/>
        </p:nvPicPr>
        <p:blipFill>
          <a:blip r:embed="rId3"/>
          <a:stretch>
            <a:fillRect/>
          </a:stretch>
        </p:blipFill>
        <p:spPr>
          <a:xfrm>
            <a:off x="457200" y="696825"/>
            <a:ext cx="6934200" cy="5273497"/>
          </a:xfrm>
          <a:prstGeom prst="rect">
            <a:avLst/>
          </a:prstGeom>
        </p:spPr>
      </p:pic>
      <p:sp>
        <p:nvSpPr>
          <p:cNvPr id="2" name="Title 1">
            <a:extLst>
              <a:ext uri="{FF2B5EF4-FFF2-40B4-BE49-F238E27FC236}">
                <a16:creationId xmlns:a16="http://schemas.microsoft.com/office/drawing/2014/main" id="{FE986A70-D2A0-71C3-E869-422A4932472D}"/>
              </a:ext>
            </a:extLst>
          </p:cNvPr>
          <p:cNvSpPr>
            <a:spLocks noGrp="1"/>
          </p:cNvSpPr>
          <p:nvPr>
            <p:ph type="title"/>
          </p:nvPr>
        </p:nvSpPr>
        <p:spPr>
          <a:xfrm>
            <a:off x="5417573" y="0"/>
            <a:ext cx="2998839" cy="865239"/>
          </a:xfrm>
        </p:spPr>
        <p:txBody>
          <a:bodyPr vert="horz" lIns="91440" tIns="45720" rIns="91440" bIns="45720" rtlCol="0" anchor="ctr">
            <a:normAutofit/>
          </a:bodyPr>
          <a:lstStyle/>
          <a:p>
            <a:r>
              <a:rPr lang="en-US" sz="2400" b="1" dirty="0"/>
              <a:t>Pattern 2: Composite </a:t>
            </a:r>
          </a:p>
        </p:txBody>
      </p:sp>
      <p:sp>
        <p:nvSpPr>
          <p:cNvPr id="10" name="TextBox 9">
            <a:extLst>
              <a:ext uri="{FF2B5EF4-FFF2-40B4-BE49-F238E27FC236}">
                <a16:creationId xmlns:a16="http://schemas.microsoft.com/office/drawing/2014/main" id="{010D30B8-572C-24EE-25C0-C815DAA4FF1F}"/>
              </a:ext>
            </a:extLst>
          </p:cNvPr>
          <p:cNvSpPr txBox="1"/>
          <p:nvPr/>
        </p:nvSpPr>
        <p:spPr>
          <a:xfrm>
            <a:off x="8996516" y="2192594"/>
            <a:ext cx="2300749" cy="2074607"/>
          </a:xfrm>
          <a:prstGeom prst="rect">
            <a:avLst/>
          </a:prstGeom>
        </p:spPr>
        <p:txBody>
          <a:bodyPr vert="horz" lIns="91440" tIns="45720" rIns="91440" bIns="45720" rtlCol="0" anchor="t">
            <a:normAutofit/>
          </a:bodyPr>
          <a:lstStyle/>
          <a:p>
            <a:pPr>
              <a:spcBef>
                <a:spcPct val="20000"/>
              </a:spcBef>
              <a:spcAft>
                <a:spcPts val="600"/>
              </a:spcAft>
              <a:buClr>
                <a:schemeClr val="accent1">
                  <a:lumMod val="75000"/>
                </a:schemeClr>
              </a:buClr>
              <a:buSzPct val="145000"/>
            </a:pPr>
            <a:endParaRPr lang="en-US" sz="1600" dirty="0"/>
          </a:p>
        </p:txBody>
      </p:sp>
      <p:pic>
        <p:nvPicPr>
          <p:cNvPr id="3" name="Picture 2"/>
          <p:cNvPicPr>
            <a:picLocks noChangeAspect="1"/>
          </p:cNvPicPr>
          <p:nvPr/>
        </p:nvPicPr>
        <p:blipFill>
          <a:blip r:embed="rId4"/>
          <a:stretch>
            <a:fillRect/>
          </a:stretch>
        </p:blipFill>
        <p:spPr>
          <a:xfrm>
            <a:off x="498466" y="1562064"/>
            <a:ext cx="6851668" cy="3083227"/>
          </a:xfrm>
          <a:prstGeom prst="rect">
            <a:avLst/>
          </a:prstGeom>
        </p:spPr>
      </p:pic>
      <p:sp>
        <p:nvSpPr>
          <p:cNvPr id="4" name="TextBox 3"/>
          <p:cNvSpPr txBox="1"/>
          <p:nvPr/>
        </p:nvSpPr>
        <p:spPr>
          <a:xfrm>
            <a:off x="8629121" y="2068761"/>
            <a:ext cx="3552176" cy="2308324"/>
          </a:xfrm>
          <a:prstGeom prst="rect">
            <a:avLst/>
          </a:prstGeom>
          <a:noFill/>
        </p:spPr>
        <p:txBody>
          <a:bodyPr wrap="square" rtlCol="0">
            <a:spAutoFit/>
          </a:bodyPr>
          <a:lstStyle/>
          <a:p>
            <a:r>
              <a:rPr lang="en-US" i="1" dirty="0"/>
              <a:t>3 instances of the composite pattern</a:t>
            </a:r>
            <a:br>
              <a:rPr lang="en-US" dirty="0"/>
            </a:br>
            <a:r>
              <a:rPr lang="en-US" b="1" u="sng" dirty="0"/>
              <a:t>Participants:</a:t>
            </a:r>
          </a:p>
          <a:p>
            <a:endParaRPr lang="en-US" dirty="0"/>
          </a:p>
          <a:p>
            <a:r>
              <a:rPr lang="en-US" dirty="0"/>
              <a:t>Components – SucculentProduct, FlowerProduct, TreeProduct</a:t>
            </a:r>
            <a:r>
              <a:rPr lang="en-ZA" dirty="0"/>
              <a:t>.</a:t>
            </a:r>
          </a:p>
          <a:p>
            <a:r>
              <a:rPr lang="en-US" dirty="0"/>
              <a:t>Composites –  </a:t>
            </a:r>
            <a:r>
              <a:rPr lang="en-US" dirty="0" err="1"/>
              <a:t>SucclentGroup</a:t>
            </a:r>
            <a:r>
              <a:rPr lang="en-US" dirty="0"/>
              <a:t>, FlowerGroup, TreeGroup.</a:t>
            </a:r>
          </a:p>
          <a:p>
            <a:r>
              <a:rPr lang="en-US" dirty="0"/>
              <a:t>Leaves – Succulent, Flower, Tree.</a:t>
            </a:r>
          </a:p>
        </p:txBody>
      </p:sp>
    </p:spTree>
    <p:extLst>
      <p:ext uri="{BB962C8B-B14F-4D97-AF65-F5344CB8AC3E}">
        <p14:creationId xmlns:p14="http://schemas.microsoft.com/office/powerpoint/2010/main" val="553070317"/>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id="{F3DF1EC4-5C0B-EE06-6559-E0D351D1C5CD}"/>
            </a:ext>
          </a:extLst>
        </p:cNvPr>
        <p:cNvGrpSpPr/>
        <p:nvPr/>
      </p:nvGrpSpPr>
      <p:grpSpPr>
        <a:xfrm>
          <a:off x="0" y="0"/>
          <a:ext cx="0" cy="0"/>
          <a:chOff x="0" y="0"/>
          <a:chExt cx="0" cy="0"/>
        </a:xfrm>
      </p:grpSpPr>
      <p:grpSp>
        <p:nvGrpSpPr>
          <p:cNvPr id="26" name="Group 25">
            <a:extLst>
              <a:ext uri="{FF2B5EF4-FFF2-40B4-BE49-F238E27FC236}">
                <a16:creationId xmlns:a16="http://schemas.microsoft.com/office/drawing/2014/main" id="{C4DBDFA9-08EB-4D7B-A78D-C55FA04115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27" name="Freeform 6">
              <a:extLst>
                <a:ext uri="{FF2B5EF4-FFF2-40B4-BE49-F238E27FC236}">
                  <a16:creationId xmlns:a16="http://schemas.microsoft.com/office/drawing/2014/main" id="{B5DB6DAD-8C73-48BA-A076-DD97829AC8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ZA"/>
            </a:p>
          </p:txBody>
        </p:sp>
        <p:sp>
          <p:nvSpPr>
            <p:cNvPr id="28" name="Freeform 7">
              <a:extLst>
                <a:ext uri="{FF2B5EF4-FFF2-40B4-BE49-F238E27FC236}">
                  <a16:creationId xmlns:a16="http://schemas.microsoft.com/office/drawing/2014/main" id="{049C0B3B-222A-4303-80BE-D4314A395A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ZA"/>
            </a:p>
          </p:txBody>
        </p:sp>
        <p:sp>
          <p:nvSpPr>
            <p:cNvPr id="29" name="Freeform 9">
              <a:extLst>
                <a:ext uri="{FF2B5EF4-FFF2-40B4-BE49-F238E27FC236}">
                  <a16:creationId xmlns:a16="http://schemas.microsoft.com/office/drawing/2014/main" id="{07FDF952-3B6F-4C6D-B66C-94D87E627C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ZA"/>
            </a:p>
          </p:txBody>
        </p:sp>
        <p:sp>
          <p:nvSpPr>
            <p:cNvPr id="30" name="Freeform 10">
              <a:extLst>
                <a:ext uri="{FF2B5EF4-FFF2-40B4-BE49-F238E27FC236}">
                  <a16:creationId xmlns:a16="http://schemas.microsoft.com/office/drawing/2014/main" id="{EEBA0FAD-1126-46FB-9D2D-BEA3E8FC4E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ZA"/>
            </a:p>
          </p:txBody>
        </p:sp>
        <p:sp>
          <p:nvSpPr>
            <p:cNvPr id="31" name="Freeform 11">
              <a:extLst>
                <a:ext uri="{FF2B5EF4-FFF2-40B4-BE49-F238E27FC236}">
                  <a16:creationId xmlns:a16="http://schemas.microsoft.com/office/drawing/2014/main" id="{58A7569F-71E5-4C1E-8F61-7B4D50B6B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ZA"/>
            </a:p>
          </p:txBody>
        </p:sp>
        <p:sp>
          <p:nvSpPr>
            <p:cNvPr id="32" name="Freeform 12">
              <a:extLst>
                <a:ext uri="{FF2B5EF4-FFF2-40B4-BE49-F238E27FC236}">
                  <a16:creationId xmlns:a16="http://schemas.microsoft.com/office/drawing/2014/main" id="{1E25C137-81F4-4388-AAAC-599E23DED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ZA"/>
            </a:p>
          </p:txBody>
        </p:sp>
      </p:grpSp>
      <p:sp useBgFill="1">
        <p:nvSpPr>
          <p:cNvPr id="34" name="Rectangle 33">
            <a:extLst>
              <a:ext uri="{FF2B5EF4-FFF2-40B4-BE49-F238E27FC236}">
                <a16:creationId xmlns:a16="http://schemas.microsoft.com/office/drawing/2014/main" id="{8A52ED48-7BA3-4D41-89CA-D8DE0DAF6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EEC16D-5EC6-290E-E6D1-856B78B7135F}"/>
              </a:ext>
            </a:extLst>
          </p:cNvPr>
          <p:cNvSpPr>
            <a:spLocks noGrp="1"/>
          </p:cNvSpPr>
          <p:nvPr>
            <p:ph type="title"/>
          </p:nvPr>
        </p:nvSpPr>
        <p:spPr>
          <a:xfrm>
            <a:off x="8041742" y="648930"/>
            <a:ext cx="3461281" cy="3347337"/>
          </a:xfrm>
        </p:spPr>
        <p:txBody>
          <a:bodyPr vert="horz" lIns="91440" tIns="45720" rIns="91440" bIns="45720" rtlCol="0" anchor="b">
            <a:normAutofit/>
          </a:bodyPr>
          <a:lstStyle/>
          <a:p>
            <a:pPr algn="r"/>
            <a:r>
              <a:rPr lang="en-US" sz="4800" b="1" dirty="0"/>
              <a:t>Pattern 3:</a:t>
            </a:r>
            <a:br>
              <a:rPr lang="en-US" sz="4800" b="1" dirty="0"/>
            </a:br>
            <a:r>
              <a:rPr lang="en-US" sz="4800" b="1" dirty="0"/>
              <a:t>State </a:t>
            </a:r>
          </a:p>
        </p:txBody>
      </p:sp>
      <p:grpSp>
        <p:nvGrpSpPr>
          <p:cNvPr id="45" name="Group 44">
            <a:extLst>
              <a:ext uri="{FF2B5EF4-FFF2-40B4-BE49-F238E27FC236}">
                <a16:creationId xmlns:a16="http://schemas.microsoft.com/office/drawing/2014/main" id="{8B9CD1EF-01C1-48B4-9F0E-3ED8A9878D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6714" y="-4763"/>
            <a:ext cx="5014912" cy="6862763"/>
            <a:chOff x="2928938" y="-4763"/>
            <a:chExt cx="5014912" cy="6862763"/>
          </a:xfrm>
        </p:grpSpPr>
        <p:sp>
          <p:nvSpPr>
            <p:cNvPr id="46" name="Freeform 6">
              <a:extLst>
                <a:ext uri="{FF2B5EF4-FFF2-40B4-BE49-F238E27FC236}">
                  <a16:creationId xmlns:a16="http://schemas.microsoft.com/office/drawing/2014/main" id="{0B11C776-A269-420E-8A45-01871212E2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ZA"/>
            </a:p>
          </p:txBody>
        </p:sp>
        <p:sp>
          <p:nvSpPr>
            <p:cNvPr id="47" name="Freeform 7">
              <a:extLst>
                <a:ext uri="{FF2B5EF4-FFF2-40B4-BE49-F238E27FC236}">
                  <a16:creationId xmlns:a16="http://schemas.microsoft.com/office/drawing/2014/main" id="{25A997C2-CCC6-4C9F-8A7F-CD0E7B405E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ZA"/>
            </a:p>
          </p:txBody>
        </p:sp>
        <p:sp>
          <p:nvSpPr>
            <p:cNvPr id="48" name="Freeform 25">
              <a:extLst>
                <a:ext uri="{FF2B5EF4-FFF2-40B4-BE49-F238E27FC236}">
                  <a16:creationId xmlns:a16="http://schemas.microsoft.com/office/drawing/2014/main" id="{075AB2EA-AC81-454C-8176-40AFBAA7F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ZA"/>
            </a:p>
          </p:txBody>
        </p:sp>
        <p:sp>
          <p:nvSpPr>
            <p:cNvPr id="49" name="Freeform 26">
              <a:extLst>
                <a:ext uri="{FF2B5EF4-FFF2-40B4-BE49-F238E27FC236}">
                  <a16:creationId xmlns:a16="http://schemas.microsoft.com/office/drawing/2014/main" id="{E4F6EE63-683A-4781-9CE9-B21FB0596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ZA"/>
            </a:p>
          </p:txBody>
        </p:sp>
        <p:sp>
          <p:nvSpPr>
            <p:cNvPr id="50" name="Freeform 27">
              <a:extLst>
                <a:ext uri="{FF2B5EF4-FFF2-40B4-BE49-F238E27FC236}">
                  <a16:creationId xmlns:a16="http://schemas.microsoft.com/office/drawing/2014/main" id="{ECC2F271-A3DA-43CC-9A45-7D9C07EEB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ZA"/>
            </a:p>
          </p:txBody>
        </p:sp>
        <p:sp>
          <p:nvSpPr>
            <p:cNvPr id="51" name="Freeform 28">
              <a:extLst>
                <a:ext uri="{FF2B5EF4-FFF2-40B4-BE49-F238E27FC236}">
                  <a16:creationId xmlns:a16="http://schemas.microsoft.com/office/drawing/2014/main" id="{D1E6010C-E8FD-495D-B422-53D4C4163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ZA"/>
            </a:p>
          </p:txBody>
        </p:sp>
      </p:grpSp>
      <p:sp>
        <p:nvSpPr>
          <p:cNvPr id="44" name="Rounded Rectangle 16">
            <a:extLst>
              <a:ext uri="{FF2B5EF4-FFF2-40B4-BE49-F238E27FC236}">
                <a16:creationId xmlns:a16="http://schemas.microsoft.com/office/drawing/2014/main" id="{7F87B64D-2D9A-476A-BBAA-92E5E5E0FE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693" y="648931"/>
            <a:ext cx="6854433"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EB66A67-FFB5-6E6F-F7E8-A6E9D0D74CCE}"/>
              </a:ext>
            </a:extLst>
          </p:cNvPr>
          <p:cNvPicPr>
            <a:picLocks noChangeAspect="1"/>
          </p:cNvPicPr>
          <p:nvPr/>
        </p:nvPicPr>
        <p:blipFill>
          <a:blip r:embed="rId3">
            <a:extLst>
              <a:ext uri="{28A0092B-C50C-407E-A947-70E740481C1C}">
                <a14:useLocalDpi xmlns:a14="http://schemas.microsoft.com/office/drawing/2010/main" val="0"/>
              </a:ext>
            </a:extLst>
          </a:blip>
          <a:srcRect t="4997" b="4997"/>
          <a:stretch/>
        </p:blipFill>
        <p:spPr>
          <a:xfrm>
            <a:off x="977550" y="1212478"/>
            <a:ext cx="6202778" cy="4145281"/>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pic>
      <p:sp>
        <p:nvSpPr>
          <p:cNvPr id="10" name="TextBox 9">
            <a:extLst>
              <a:ext uri="{FF2B5EF4-FFF2-40B4-BE49-F238E27FC236}">
                <a16:creationId xmlns:a16="http://schemas.microsoft.com/office/drawing/2014/main" id="{13F3D117-A566-05C3-50A0-FC426526BFA5}"/>
              </a:ext>
            </a:extLst>
          </p:cNvPr>
          <p:cNvSpPr txBox="1"/>
          <p:nvPr/>
        </p:nvSpPr>
        <p:spPr>
          <a:xfrm>
            <a:off x="8996516" y="2192594"/>
            <a:ext cx="2300749" cy="2074607"/>
          </a:xfrm>
          <a:prstGeom prst="rect">
            <a:avLst/>
          </a:prstGeom>
        </p:spPr>
        <p:txBody>
          <a:bodyPr vert="horz" lIns="91440" tIns="45720" rIns="91440" bIns="45720" rtlCol="0" anchor="t">
            <a:normAutofit/>
          </a:bodyPr>
          <a:lstStyle/>
          <a:p>
            <a:pPr>
              <a:spcBef>
                <a:spcPct val="20000"/>
              </a:spcBef>
              <a:spcAft>
                <a:spcPts val="600"/>
              </a:spcAft>
              <a:buClr>
                <a:schemeClr val="accent1">
                  <a:lumMod val="75000"/>
                </a:schemeClr>
              </a:buClr>
              <a:buSzPct val="145000"/>
            </a:pPr>
            <a:endParaRPr lang="en-US" sz="1600" dirty="0"/>
          </a:p>
        </p:txBody>
      </p:sp>
      <p:sp>
        <p:nvSpPr>
          <p:cNvPr id="3" name="TextBox 2">
            <a:extLst>
              <a:ext uri="{FF2B5EF4-FFF2-40B4-BE49-F238E27FC236}">
                <a16:creationId xmlns:a16="http://schemas.microsoft.com/office/drawing/2014/main" id="{6250EF28-8FFD-52ED-1DC0-B7188A075A90}"/>
              </a:ext>
            </a:extLst>
          </p:cNvPr>
          <p:cNvSpPr txBox="1"/>
          <p:nvPr/>
        </p:nvSpPr>
        <p:spPr>
          <a:xfrm>
            <a:off x="8910514" y="4186710"/>
            <a:ext cx="4024181" cy="2031325"/>
          </a:xfrm>
          <a:prstGeom prst="rect">
            <a:avLst/>
          </a:prstGeom>
          <a:noFill/>
        </p:spPr>
        <p:txBody>
          <a:bodyPr wrap="square" rtlCol="0">
            <a:spAutoFit/>
          </a:bodyPr>
          <a:lstStyle/>
          <a:p>
            <a:r>
              <a:rPr lang="en-ZA" u="sng" dirty="0"/>
              <a:t>Participants:</a:t>
            </a:r>
            <a:br>
              <a:rPr lang="en-ZA" dirty="0"/>
            </a:br>
            <a:r>
              <a:rPr lang="en-ZA" dirty="0"/>
              <a:t>State - </a:t>
            </a:r>
            <a:r>
              <a:rPr lang="en-ZA" dirty="0" err="1"/>
              <a:t>PlantState</a:t>
            </a:r>
            <a:endParaRPr lang="en-ZA" dirty="0"/>
          </a:p>
          <a:p>
            <a:r>
              <a:rPr lang="en-ZA" dirty="0"/>
              <a:t>Context – </a:t>
            </a:r>
            <a:r>
              <a:rPr lang="en-ZA" dirty="0" err="1"/>
              <a:t>PlantContext</a:t>
            </a:r>
            <a:endParaRPr lang="en-ZA" dirty="0"/>
          </a:p>
          <a:p>
            <a:r>
              <a:rPr lang="en-ZA" dirty="0" err="1"/>
              <a:t>ConcreteState</a:t>
            </a:r>
            <a:r>
              <a:rPr lang="en-ZA" dirty="0"/>
              <a:t> – </a:t>
            </a:r>
            <a:r>
              <a:rPr lang="en-ZA" dirty="0" err="1"/>
              <a:t>SeedlingState</a:t>
            </a:r>
            <a:r>
              <a:rPr lang="en-ZA" dirty="0"/>
              <a:t>,                                  </a:t>
            </a:r>
            <a:r>
              <a:rPr lang="en-ZA" dirty="0" err="1"/>
              <a:t>FloweringState</a:t>
            </a:r>
            <a:r>
              <a:rPr lang="en-ZA" dirty="0"/>
              <a:t>, </a:t>
            </a:r>
            <a:r>
              <a:rPr lang="en-ZA" dirty="0" err="1"/>
              <a:t>MatureState</a:t>
            </a:r>
            <a:r>
              <a:rPr lang="en-ZA" dirty="0"/>
              <a:t>, </a:t>
            </a:r>
            <a:r>
              <a:rPr lang="en-ZA" dirty="0" err="1"/>
              <a:t>ReadyForSaleState,SoldState</a:t>
            </a:r>
            <a:endParaRPr lang="en-ZA" dirty="0"/>
          </a:p>
          <a:p>
            <a:r>
              <a:rPr lang="en-ZA" dirty="0"/>
              <a:t>                                   </a:t>
            </a:r>
          </a:p>
        </p:txBody>
      </p:sp>
    </p:spTree>
    <p:extLst>
      <p:ext uri="{BB962C8B-B14F-4D97-AF65-F5344CB8AC3E}">
        <p14:creationId xmlns:p14="http://schemas.microsoft.com/office/powerpoint/2010/main" val="2805493270"/>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id="{71FCC086-2D62-5CDB-BD0D-782706CC9B18}"/>
            </a:ext>
          </a:extLst>
        </p:cNvPr>
        <p:cNvGrpSpPr/>
        <p:nvPr/>
      </p:nvGrpSpPr>
      <p:grpSpPr>
        <a:xfrm>
          <a:off x="0" y="0"/>
          <a:ext cx="0" cy="0"/>
          <a:chOff x="0" y="0"/>
          <a:chExt cx="0" cy="0"/>
        </a:xfrm>
      </p:grpSpPr>
      <p:sp>
        <p:nvSpPr>
          <p:cNvPr id="13" name="Rounded Rectangle 16">
            <a:extLst>
              <a:ext uri="{FF2B5EF4-FFF2-40B4-BE49-F238E27FC236}">
                <a16:creationId xmlns:a16="http://schemas.microsoft.com/office/drawing/2014/main" id="{62D73780-58B7-4124-85C7-4ACE829495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1162" y="648931"/>
            <a:ext cx="6881862"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D4C1B7D4-E1AD-3D7F-92D2-B5518D7C13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6" name="Freeform 6">
              <a:extLst>
                <a:ext uri="{FF2B5EF4-FFF2-40B4-BE49-F238E27FC236}">
                  <a16:creationId xmlns:a16="http://schemas.microsoft.com/office/drawing/2014/main" id="{F28A6A53-F74C-7761-7FEF-22C9B7542C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ZA"/>
            </a:p>
          </p:txBody>
        </p:sp>
        <p:sp>
          <p:nvSpPr>
            <p:cNvPr id="17" name="Freeform 7">
              <a:extLst>
                <a:ext uri="{FF2B5EF4-FFF2-40B4-BE49-F238E27FC236}">
                  <a16:creationId xmlns:a16="http://schemas.microsoft.com/office/drawing/2014/main" id="{CCF769D1-F9C0-D39D-D0A1-EAEC7C05A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ZA"/>
            </a:p>
          </p:txBody>
        </p:sp>
        <p:sp>
          <p:nvSpPr>
            <p:cNvPr id="18" name="Freeform 8">
              <a:extLst>
                <a:ext uri="{FF2B5EF4-FFF2-40B4-BE49-F238E27FC236}">
                  <a16:creationId xmlns:a16="http://schemas.microsoft.com/office/drawing/2014/main" id="{61389864-4CE9-AC77-E53A-AAB5968F9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ZA"/>
            </a:p>
          </p:txBody>
        </p:sp>
        <p:sp>
          <p:nvSpPr>
            <p:cNvPr id="19" name="Freeform 9">
              <a:extLst>
                <a:ext uri="{FF2B5EF4-FFF2-40B4-BE49-F238E27FC236}">
                  <a16:creationId xmlns:a16="http://schemas.microsoft.com/office/drawing/2014/main" id="{23199777-3CFE-371A-3C7A-D3CFBDCBEF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ZA"/>
            </a:p>
          </p:txBody>
        </p:sp>
        <p:sp>
          <p:nvSpPr>
            <p:cNvPr id="20" name="Freeform 10">
              <a:extLst>
                <a:ext uri="{FF2B5EF4-FFF2-40B4-BE49-F238E27FC236}">
                  <a16:creationId xmlns:a16="http://schemas.microsoft.com/office/drawing/2014/main" id="{60F5E48D-B9B4-9A51-79F4-7EF698DB9C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ZA"/>
            </a:p>
          </p:txBody>
        </p:sp>
        <p:sp>
          <p:nvSpPr>
            <p:cNvPr id="21" name="Freeform 11">
              <a:extLst>
                <a:ext uri="{FF2B5EF4-FFF2-40B4-BE49-F238E27FC236}">
                  <a16:creationId xmlns:a16="http://schemas.microsoft.com/office/drawing/2014/main" id="{A3981C7C-B95A-0FD5-D4C7-70DE86828D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ZA"/>
            </a:p>
          </p:txBody>
        </p:sp>
      </p:grpSp>
      <p:sp>
        <p:nvSpPr>
          <p:cNvPr id="2" name="Title 1">
            <a:extLst>
              <a:ext uri="{FF2B5EF4-FFF2-40B4-BE49-F238E27FC236}">
                <a16:creationId xmlns:a16="http://schemas.microsoft.com/office/drawing/2014/main" id="{AD027444-B653-AA3E-6501-AC3E9C34E43F}"/>
              </a:ext>
            </a:extLst>
          </p:cNvPr>
          <p:cNvSpPr>
            <a:spLocks noGrp="1"/>
          </p:cNvSpPr>
          <p:nvPr>
            <p:ph type="title"/>
          </p:nvPr>
        </p:nvSpPr>
        <p:spPr>
          <a:xfrm>
            <a:off x="5417573" y="0"/>
            <a:ext cx="2998839" cy="865239"/>
          </a:xfrm>
        </p:spPr>
        <p:txBody>
          <a:bodyPr vert="horz" lIns="91440" tIns="45720" rIns="91440" bIns="45720" rtlCol="0" anchor="ctr">
            <a:normAutofit fontScale="90000"/>
          </a:bodyPr>
          <a:lstStyle/>
          <a:p>
            <a:r>
              <a:rPr lang="en-US" sz="2400" b="1" dirty="0"/>
              <a:t>Pattern 4: Observer (Greenhouse/ Garden Area)</a:t>
            </a:r>
          </a:p>
        </p:txBody>
      </p:sp>
      <p:sp>
        <p:nvSpPr>
          <p:cNvPr id="10" name="TextBox 9">
            <a:extLst>
              <a:ext uri="{FF2B5EF4-FFF2-40B4-BE49-F238E27FC236}">
                <a16:creationId xmlns:a16="http://schemas.microsoft.com/office/drawing/2014/main" id="{7F2DBB3A-63A2-1F39-D75B-544B071EFB96}"/>
              </a:ext>
            </a:extLst>
          </p:cNvPr>
          <p:cNvSpPr txBox="1"/>
          <p:nvPr/>
        </p:nvSpPr>
        <p:spPr>
          <a:xfrm>
            <a:off x="8996516" y="2192594"/>
            <a:ext cx="2300749" cy="2074607"/>
          </a:xfrm>
          <a:prstGeom prst="rect">
            <a:avLst/>
          </a:prstGeom>
        </p:spPr>
        <p:txBody>
          <a:bodyPr vert="horz" lIns="91440" tIns="45720" rIns="91440" bIns="45720" rtlCol="0" anchor="t">
            <a:normAutofit/>
          </a:bodyPr>
          <a:lstStyle/>
          <a:p>
            <a:pPr>
              <a:spcBef>
                <a:spcPct val="20000"/>
              </a:spcBef>
              <a:spcAft>
                <a:spcPts val="600"/>
              </a:spcAft>
              <a:buClr>
                <a:schemeClr val="accent1">
                  <a:lumMod val="75000"/>
                </a:schemeClr>
              </a:buClr>
              <a:buSzPct val="145000"/>
            </a:pPr>
            <a:endParaRPr lang="en-US" sz="1600" dirty="0"/>
          </a:p>
        </p:txBody>
      </p:sp>
      <p:pic>
        <p:nvPicPr>
          <p:cNvPr id="3" name="Picture 2"/>
          <p:cNvPicPr>
            <a:picLocks noChangeAspect="1"/>
          </p:cNvPicPr>
          <p:nvPr/>
        </p:nvPicPr>
        <p:blipFill>
          <a:blip r:embed="rId3"/>
          <a:stretch>
            <a:fillRect/>
          </a:stretch>
        </p:blipFill>
        <p:spPr>
          <a:xfrm>
            <a:off x="4795945" y="1453081"/>
            <a:ext cx="6707079" cy="3553632"/>
          </a:xfrm>
          <a:prstGeom prst="rect">
            <a:avLst/>
          </a:prstGeom>
          <a:effectLst>
            <a:softEdge rad="25400"/>
          </a:effectLst>
        </p:spPr>
      </p:pic>
      <p:sp>
        <p:nvSpPr>
          <p:cNvPr id="4" name="TextBox 3"/>
          <p:cNvSpPr txBox="1"/>
          <p:nvPr/>
        </p:nvSpPr>
        <p:spPr>
          <a:xfrm>
            <a:off x="1501612" y="2440023"/>
            <a:ext cx="3225913" cy="3139321"/>
          </a:xfrm>
          <a:prstGeom prst="rect">
            <a:avLst/>
          </a:prstGeom>
          <a:noFill/>
        </p:spPr>
        <p:txBody>
          <a:bodyPr wrap="square" rtlCol="0">
            <a:spAutoFit/>
          </a:bodyPr>
          <a:lstStyle/>
          <a:p>
            <a:r>
              <a:rPr lang="en-US" b="1" u="sng" dirty="0"/>
              <a:t>Participants:</a:t>
            </a:r>
            <a:br>
              <a:rPr lang="en-US" dirty="0"/>
            </a:br>
            <a:br>
              <a:rPr lang="en-US" dirty="0"/>
            </a:br>
            <a:r>
              <a:rPr lang="en-US" dirty="0"/>
              <a:t>Subject – StockManager</a:t>
            </a:r>
          </a:p>
          <a:p>
            <a:r>
              <a:rPr lang="en-US" dirty="0" err="1"/>
              <a:t>ConcreteSubjects</a:t>
            </a:r>
            <a:r>
              <a:rPr lang="en-US" dirty="0"/>
              <a:t> – SucculentProduct, FlowerProduct, TreeProduct.</a:t>
            </a:r>
          </a:p>
          <a:p>
            <a:r>
              <a:rPr lang="en-US" dirty="0"/>
              <a:t>Observer – StockObserver</a:t>
            </a:r>
          </a:p>
          <a:p>
            <a:r>
              <a:rPr lang="en-US" dirty="0" err="1"/>
              <a:t>ConcreteObservers</a:t>
            </a:r>
            <a:r>
              <a:rPr lang="en-US" dirty="0"/>
              <a:t> –  StaffNotificationObserver, InventoryObserver.</a:t>
            </a:r>
          </a:p>
          <a:p>
            <a:endParaRPr lang="en-ZA" dirty="0"/>
          </a:p>
        </p:txBody>
      </p:sp>
    </p:spTree>
    <p:extLst>
      <p:ext uri="{BB962C8B-B14F-4D97-AF65-F5344CB8AC3E}">
        <p14:creationId xmlns:p14="http://schemas.microsoft.com/office/powerpoint/2010/main" val="743579770"/>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id="{BB30F62C-FD74-7C0A-81DC-C7A4041D503A}"/>
            </a:ext>
          </a:extLst>
        </p:cNvPr>
        <p:cNvGrpSpPr/>
        <p:nvPr/>
      </p:nvGrpSpPr>
      <p:grpSpPr>
        <a:xfrm>
          <a:off x="0" y="0"/>
          <a:ext cx="0" cy="0"/>
          <a:chOff x="0" y="0"/>
          <a:chExt cx="0" cy="0"/>
        </a:xfrm>
      </p:grpSpPr>
      <p:grpSp>
        <p:nvGrpSpPr>
          <p:cNvPr id="33" name="Group 32">
            <a:extLst>
              <a:ext uri="{FF2B5EF4-FFF2-40B4-BE49-F238E27FC236}">
                <a16:creationId xmlns:a16="http://schemas.microsoft.com/office/drawing/2014/main" id="{1BE13223-D3D1-42C5-B4C3-6ECA535850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34" name="Freeform 6">
              <a:extLst>
                <a:ext uri="{FF2B5EF4-FFF2-40B4-BE49-F238E27FC236}">
                  <a16:creationId xmlns:a16="http://schemas.microsoft.com/office/drawing/2014/main" id="{3A891607-F768-41F9-A2E9-BB38370DE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ZA"/>
            </a:p>
          </p:txBody>
        </p:sp>
        <p:sp>
          <p:nvSpPr>
            <p:cNvPr id="35" name="Freeform 7">
              <a:extLst>
                <a:ext uri="{FF2B5EF4-FFF2-40B4-BE49-F238E27FC236}">
                  <a16:creationId xmlns:a16="http://schemas.microsoft.com/office/drawing/2014/main" id="{DFFDBE37-1DFE-4594-9095-CF67C8A11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ZA"/>
            </a:p>
          </p:txBody>
        </p:sp>
        <p:sp>
          <p:nvSpPr>
            <p:cNvPr id="36" name="Freeform 8">
              <a:extLst>
                <a:ext uri="{FF2B5EF4-FFF2-40B4-BE49-F238E27FC236}">
                  <a16:creationId xmlns:a16="http://schemas.microsoft.com/office/drawing/2014/main" id="{F17ED4D4-301C-4B04-A0BA-3E375BF768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ZA"/>
            </a:p>
          </p:txBody>
        </p:sp>
        <p:sp>
          <p:nvSpPr>
            <p:cNvPr id="37" name="Freeform 9">
              <a:extLst>
                <a:ext uri="{FF2B5EF4-FFF2-40B4-BE49-F238E27FC236}">
                  <a16:creationId xmlns:a16="http://schemas.microsoft.com/office/drawing/2014/main" id="{D638DC08-E258-4B63-8732-1347A7250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ZA"/>
            </a:p>
          </p:txBody>
        </p:sp>
        <p:sp>
          <p:nvSpPr>
            <p:cNvPr id="38" name="Freeform 10">
              <a:extLst>
                <a:ext uri="{FF2B5EF4-FFF2-40B4-BE49-F238E27FC236}">
                  <a16:creationId xmlns:a16="http://schemas.microsoft.com/office/drawing/2014/main" id="{703EEC3E-6C68-4D71-8D2F-9EF6065C0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ZA"/>
            </a:p>
          </p:txBody>
        </p:sp>
        <p:sp>
          <p:nvSpPr>
            <p:cNvPr id="39" name="Freeform 11">
              <a:extLst>
                <a:ext uri="{FF2B5EF4-FFF2-40B4-BE49-F238E27FC236}">
                  <a16:creationId xmlns:a16="http://schemas.microsoft.com/office/drawing/2014/main" id="{A25FF1C4-BA3B-45E8-907B-A362C65A7D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ZA"/>
            </a:p>
          </p:txBody>
        </p:sp>
      </p:grpSp>
      <p:grpSp>
        <p:nvGrpSpPr>
          <p:cNvPr id="23" name="Group 22">
            <a:extLst>
              <a:ext uri="{FF2B5EF4-FFF2-40B4-BE49-F238E27FC236}">
                <a16:creationId xmlns:a16="http://schemas.microsoft.com/office/drawing/2014/main" id="{2F20050C-409A-427F-8B1B-CC080E4B98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24" name="Freeform 6">
              <a:extLst>
                <a:ext uri="{FF2B5EF4-FFF2-40B4-BE49-F238E27FC236}">
                  <a16:creationId xmlns:a16="http://schemas.microsoft.com/office/drawing/2014/main" id="{D9A6442D-4773-4F5E-B862-1FC2BB1C46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ZA"/>
            </a:p>
          </p:txBody>
        </p:sp>
        <p:sp>
          <p:nvSpPr>
            <p:cNvPr id="25" name="Freeform 7">
              <a:extLst>
                <a:ext uri="{FF2B5EF4-FFF2-40B4-BE49-F238E27FC236}">
                  <a16:creationId xmlns:a16="http://schemas.microsoft.com/office/drawing/2014/main" id="{2C627CDA-214B-4BBA-8D42-39B961B28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ZA"/>
            </a:p>
          </p:txBody>
        </p:sp>
        <p:sp>
          <p:nvSpPr>
            <p:cNvPr id="26" name="Freeform 8">
              <a:extLst>
                <a:ext uri="{FF2B5EF4-FFF2-40B4-BE49-F238E27FC236}">
                  <a16:creationId xmlns:a16="http://schemas.microsoft.com/office/drawing/2014/main" id="{4DFE7697-C523-4CA4-8F34-CBB0CFB105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ZA"/>
            </a:p>
          </p:txBody>
        </p:sp>
        <p:sp>
          <p:nvSpPr>
            <p:cNvPr id="40" name="Freeform 9">
              <a:extLst>
                <a:ext uri="{FF2B5EF4-FFF2-40B4-BE49-F238E27FC236}">
                  <a16:creationId xmlns:a16="http://schemas.microsoft.com/office/drawing/2014/main" id="{83F6E0A8-0638-4D6F-88E9-14A58EB5AE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ZA"/>
            </a:p>
          </p:txBody>
        </p:sp>
        <p:sp>
          <p:nvSpPr>
            <p:cNvPr id="41" name="Freeform 10">
              <a:extLst>
                <a:ext uri="{FF2B5EF4-FFF2-40B4-BE49-F238E27FC236}">
                  <a16:creationId xmlns:a16="http://schemas.microsoft.com/office/drawing/2014/main" id="{B89E237D-6539-40AD-8DC8-84FCF6B3DE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ZA"/>
            </a:p>
          </p:txBody>
        </p:sp>
        <p:sp>
          <p:nvSpPr>
            <p:cNvPr id="42" name="Freeform 11">
              <a:extLst>
                <a:ext uri="{FF2B5EF4-FFF2-40B4-BE49-F238E27FC236}">
                  <a16:creationId xmlns:a16="http://schemas.microsoft.com/office/drawing/2014/main" id="{461257D0-6EE7-49E5-8F18-1434BF087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ZA"/>
            </a:p>
          </p:txBody>
        </p:sp>
      </p:grpSp>
      <p:sp>
        <p:nvSpPr>
          <p:cNvPr id="2" name="Title 1">
            <a:extLst>
              <a:ext uri="{FF2B5EF4-FFF2-40B4-BE49-F238E27FC236}">
                <a16:creationId xmlns:a16="http://schemas.microsoft.com/office/drawing/2014/main" id="{521D36D2-0BC2-40B1-21F8-5480F24E2329}"/>
              </a:ext>
            </a:extLst>
          </p:cNvPr>
          <p:cNvSpPr>
            <a:spLocks noGrp="1"/>
          </p:cNvSpPr>
          <p:nvPr>
            <p:ph type="title"/>
          </p:nvPr>
        </p:nvSpPr>
        <p:spPr>
          <a:xfrm>
            <a:off x="1484312" y="685800"/>
            <a:ext cx="2812385" cy="1752599"/>
          </a:xfrm>
        </p:spPr>
        <p:txBody>
          <a:bodyPr vert="horz" lIns="91440" tIns="45720" rIns="91440" bIns="45720" rtlCol="0" anchor="ctr">
            <a:normAutofit/>
          </a:bodyPr>
          <a:lstStyle/>
          <a:p>
            <a:r>
              <a:rPr lang="en-US" sz="3200" b="1" dirty="0"/>
              <a:t>Pattern 1: Factory Method (Staff) </a:t>
            </a:r>
          </a:p>
        </p:txBody>
      </p:sp>
      <p:sp>
        <p:nvSpPr>
          <p:cNvPr id="6" name="Text Placeholder 5">
            <a:extLst>
              <a:ext uri="{FF2B5EF4-FFF2-40B4-BE49-F238E27FC236}">
                <a16:creationId xmlns:a16="http://schemas.microsoft.com/office/drawing/2014/main" id="{E330321F-44F6-5801-0737-D71195B57553}"/>
              </a:ext>
            </a:extLst>
          </p:cNvPr>
          <p:cNvSpPr>
            <a:spLocks noGrp="1"/>
          </p:cNvSpPr>
          <p:nvPr>
            <p:ph type="body" sz="half" idx="2"/>
          </p:nvPr>
        </p:nvSpPr>
        <p:spPr>
          <a:xfrm>
            <a:off x="1484310" y="2666999"/>
            <a:ext cx="2812387" cy="3124201"/>
          </a:xfrm>
        </p:spPr>
        <p:txBody>
          <a:bodyPr vert="horz" lIns="91440" tIns="45720" rIns="91440" bIns="45720" rtlCol="0" anchor="ctr">
            <a:normAutofit lnSpcReduction="10000"/>
          </a:bodyPr>
          <a:lstStyle/>
          <a:p>
            <a:pPr algn="l">
              <a:lnSpc>
                <a:spcPct val="90000"/>
              </a:lnSpc>
            </a:pPr>
            <a:r>
              <a:rPr lang="en-US" sz="1800" u="sng" dirty="0"/>
              <a:t>Participants:</a:t>
            </a:r>
          </a:p>
          <a:p>
            <a:pPr algn="l">
              <a:lnSpc>
                <a:spcPct val="90000"/>
              </a:lnSpc>
            </a:pPr>
            <a:r>
              <a:rPr lang="en-US" sz="1800" dirty="0"/>
              <a:t>Creator – </a:t>
            </a:r>
            <a:r>
              <a:rPr lang="en-US" sz="1800" dirty="0" err="1"/>
              <a:t>StaffFactory</a:t>
            </a:r>
            <a:endParaRPr lang="en-US" sz="1800" dirty="0"/>
          </a:p>
          <a:p>
            <a:pPr algn="l">
              <a:lnSpc>
                <a:spcPct val="90000"/>
              </a:lnSpc>
            </a:pPr>
            <a:r>
              <a:rPr lang="en-US" sz="1800" dirty="0" err="1"/>
              <a:t>ConcreteCreator</a:t>
            </a:r>
            <a:r>
              <a:rPr lang="en-US" sz="1800" dirty="0"/>
              <a:t> – </a:t>
            </a:r>
            <a:r>
              <a:rPr lang="en-US" sz="1800" dirty="0" err="1"/>
              <a:t>GardenFactory,SalesAssistantFactory</a:t>
            </a:r>
            <a:r>
              <a:rPr lang="en-US" sz="1800" dirty="0"/>
              <a:t>, </a:t>
            </a:r>
            <a:r>
              <a:rPr lang="en-US" sz="1800" dirty="0" err="1"/>
              <a:t>ManagerFactory,DeliveryStaffFactory</a:t>
            </a:r>
            <a:endParaRPr lang="en-US" sz="1800" dirty="0"/>
          </a:p>
          <a:p>
            <a:pPr algn="l">
              <a:lnSpc>
                <a:spcPct val="90000"/>
              </a:lnSpc>
            </a:pPr>
            <a:r>
              <a:rPr lang="en-US" sz="1800" dirty="0"/>
              <a:t>Product –Staff</a:t>
            </a:r>
          </a:p>
          <a:p>
            <a:pPr algn="l">
              <a:lnSpc>
                <a:spcPct val="90000"/>
              </a:lnSpc>
            </a:pPr>
            <a:r>
              <a:rPr lang="en-US" sz="1800" dirty="0" err="1"/>
              <a:t>ConcreteProduct</a:t>
            </a:r>
            <a:r>
              <a:rPr lang="en-US" sz="1800" dirty="0"/>
              <a:t> – </a:t>
            </a:r>
            <a:r>
              <a:rPr lang="en-US" sz="1800" dirty="0" err="1"/>
              <a:t>Gardener,SalesAssistant,Manager,DeliveryStaff</a:t>
            </a:r>
            <a:endParaRPr lang="en-US" sz="1800" dirty="0"/>
          </a:p>
          <a:p>
            <a:pPr algn="l">
              <a:lnSpc>
                <a:spcPct val="90000"/>
              </a:lnSpc>
              <a:buFont typeface="Arial"/>
              <a:buChar char="•"/>
            </a:pPr>
            <a:endParaRPr lang="en-US" sz="1800" dirty="0"/>
          </a:p>
        </p:txBody>
      </p:sp>
      <p:sp>
        <p:nvSpPr>
          <p:cNvPr id="43" name="Rounded Rectangle 16">
            <a:extLst>
              <a:ext uri="{FF2B5EF4-FFF2-40B4-BE49-F238E27FC236}">
                <a16:creationId xmlns:a16="http://schemas.microsoft.com/office/drawing/2014/main" id="{62D73780-58B7-4124-85C7-4ACE829495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1162" y="648931"/>
            <a:ext cx="6881862"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computer screen shot of a computer&#10;&#10;AI-generated content may be incorrect.">
            <a:extLst>
              <a:ext uri="{FF2B5EF4-FFF2-40B4-BE49-F238E27FC236}">
                <a16:creationId xmlns:a16="http://schemas.microsoft.com/office/drawing/2014/main" id="{29B143AF-CC82-3610-0518-64D4822B2AD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12458" y="1757451"/>
            <a:ext cx="6472291" cy="2944892"/>
          </a:xfrm>
          <a:prstGeom prst="rect">
            <a:avLst/>
          </a:prstGeom>
        </p:spPr>
      </p:pic>
      <p:sp>
        <p:nvSpPr>
          <p:cNvPr id="10" name="TextBox 9">
            <a:extLst>
              <a:ext uri="{FF2B5EF4-FFF2-40B4-BE49-F238E27FC236}">
                <a16:creationId xmlns:a16="http://schemas.microsoft.com/office/drawing/2014/main" id="{7D6D46B6-C321-FB0F-0271-01B4EF4E7EBC}"/>
              </a:ext>
            </a:extLst>
          </p:cNvPr>
          <p:cNvSpPr txBox="1"/>
          <p:nvPr/>
        </p:nvSpPr>
        <p:spPr>
          <a:xfrm>
            <a:off x="8996516" y="2192594"/>
            <a:ext cx="2300749" cy="2074607"/>
          </a:xfrm>
          <a:prstGeom prst="rect">
            <a:avLst/>
          </a:prstGeom>
        </p:spPr>
        <p:txBody>
          <a:bodyPr vert="horz" lIns="91440" tIns="45720" rIns="91440" bIns="45720" rtlCol="0" anchor="t">
            <a:normAutofit/>
          </a:bodyPr>
          <a:lstStyle/>
          <a:p>
            <a:pPr>
              <a:spcBef>
                <a:spcPct val="20000"/>
              </a:spcBef>
              <a:spcAft>
                <a:spcPts val="600"/>
              </a:spcAft>
              <a:buClr>
                <a:schemeClr val="accent1">
                  <a:lumMod val="75000"/>
                </a:schemeClr>
              </a:buClr>
              <a:buSzPct val="145000"/>
            </a:pPr>
            <a:endParaRPr lang="en-US" sz="1600" dirty="0"/>
          </a:p>
        </p:txBody>
      </p:sp>
    </p:spTree>
    <p:extLst>
      <p:ext uri="{BB962C8B-B14F-4D97-AF65-F5344CB8AC3E}">
        <p14:creationId xmlns:p14="http://schemas.microsoft.com/office/powerpoint/2010/main" val="499209386"/>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id="{E5BF486C-7DF5-50EB-8536-661E1CE62EBE}"/>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1BE13223-D3D1-42C5-B4C3-6ECA535850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9" name="Freeform 6">
              <a:extLst>
                <a:ext uri="{FF2B5EF4-FFF2-40B4-BE49-F238E27FC236}">
                  <a16:creationId xmlns:a16="http://schemas.microsoft.com/office/drawing/2014/main" id="{3A891607-F768-41F9-A2E9-BB38370DE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ZA"/>
            </a:p>
          </p:txBody>
        </p:sp>
        <p:sp>
          <p:nvSpPr>
            <p:cNvPr id="20" name="Freeform 7">
              <a:extLst>
                <a:ext uri="{FF2B5EF4-FFF2-40B4-BE49-F238E27FC236}">
                  <a16:creationId xmlns:a16="http://schemas.microsoft.com/office/drawing/2014/main" id="{DFFDBE37-1DFE-4594-9095-CF67C8A11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ZA"/>
            </a:p>
          </p:txBody>
        </p:sp>
        <p:sp>
          <p:nvSpPr>
            <p:cNvPr id="21" name="Freeform 8">
              <a:extLst>
                <a:ext uri="{FF2B5EF4-FFF2-40B4-BE49-F238E27FC236}">
                  <a16:creationId xmlns:a16="http://schemas.microsoft.com/office/drawing/2014/main" id="{F17ED4D4-301C-4B04-A0BA-3E375BF768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ZA"/>
            </a:p>
          </p:txBody>
        </p:sp>
        <p:sp>
          <p:nvSpPr>
            <p:cNvPr id="22" name="Freeform 9">
              <a:extLst>
                <a:ext uri="{FF2B5EF4-FFF2-40B4-BE49-F238E27FC236}">
                  <a16:creationId xmlns:a16="http://schemas.microsoft.com/office/drawing/2014/main" id="{D638DC08-E258-4B63-8732-1347A7250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ZA"/>
            </a:p>
          </p:txBody>
        </p:sp>
        <p:sp>
          <p:nvSpPr>
            <p:cNvPr id="23" name="Freeform 10">
              <a:extLst>
                <a:ext uri="{FF2B5EF4-FFF2-40B4-BE49-F238E27FC236}">
                  <a16:creationId xmlns:a16="http://schemas.microsoft.com/office/drawing/2014/main" id="{703EEC3E-6C68-4D71-8D2F-9EF6065C0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ZA"/>
            </a:p>
          </p:txBody>
        </p:sp>
        <p:sp>
          <p:nvSpPr>
            <p:cNvPr id="24" name="Freeform 11">
              <a:extLst>
                <a:ext uri="{FF2B5EF4-FFF2-40B4-BE49-F238E27FC236}">
                  <a16:creationId xmlns:a16="http://schemas.microsoft.com/office/drawing/2014/main" id="{A25FF1C4-BA3B-45E8-907B-A362C65A7D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ZA"/>
            </a:p>
          </p:txBody>
        </p:sp>
      </p:grpSp>
      <p:grpSp>
        <p:nvGrpSpPr>
          <p:cNvPr id="26" name="Group 25">
            <a:extLst>
              <a:ext uri="{FF2B5EF4-FFF2-40B4-BE49-F238E27FC236}">
                <a16:creationId xmlns:a16="http://schemas.microsoft.com/office/drawing/2014/main" id="{2F20050C-409A-427F-8B1B-CC080E4B98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27" name="Freeform 6">
              <a:extLst>
                <a:ext uri="{FF2B5EF4-FFF2-40B4-BE49-F238E27FC236}">
                  <a16:creationId xmlns:a16="http://schemas.microsoft.com/office/drawing/2014/main" id="{D9A6442D-4773-4F5E-B862-1FC2BB1C46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ZA"/>
            </a:p>
          </p:txBody>
        </p:sp>
        <p:sp>
          <p:nvSpPr>
            <p:cNvPr id="28" name="Freeform 7">
              <a:extLst>
                <a:ext uri="{FF2B5EF4-FFF2-40B4-BE49-F238E27FC236}">
                  <a16:creationId xmlns:a16="http://schemas.microsoft.com/office/drawing/2014/main" id="{2C627CDA-214B-4BBA-8D42-39B961B28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ZA"/>
            </a:p>
          </p:txBody>
        </p:sp>
        <p:sp>
          <p:nvSpPr>
            <p:cNvPr id="29" name="Freeform 8">
              <a:extLst>
                <a:ext uri="{FF2B5EF4-FFF2-40B4-BE49-F238E27FC236}">
                  <a16:creationId xmlns:a16="http://schemas.microsoft.com/office/drawing/2014/main" id="{4DFE7697-C523-4CA4-8F34-CBB0CFB105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ZA"/>
            </a:p>
          </p:txBody>
        </p:sp>
        <p:sp>
          <p:nvSpPr>
            <p:cNvPr id="30" name="Freeform 9">
              <a:extLst>
                <a:ext uri="{FF2B5EF4-FFF2-40B4-BE49-F238E27FC236}">
                  <a16:creationId xmlns:a16="http://schemas.microsoft.com/office/drawing/2014/main" id="{83F6E0A8-0638-4D6F-88E9-14A58EB5AE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ZA"/>
            </a:p>
          </p:txBody>
        </p:sp>
        <p:sp>
          <p:nvSpPr>
            <p:cNvPr id="31" name="Freeform 10">
              <a:extLst>
                <a:ext uri="{FF2B5EF4-FFF2-40B4-BE49-F238E27FC236}">
                  <a16:creationId xmlns:a16="http://schemas.microsoft.com/office/drawing/2014/main" id="{B89E237D-6539-40AD-8DC8-84FCF6B3DE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ZA"/>
            </a:p>
          </p:txBody>
        </p:sp>
        <p:sp>
          <p:nvSpPr>
            <p:cNvPr id="32" name="Freeform 11">
              <a:extLst>
                <a:ext uri="{FF2B5EF4-FFF2-40B4-BE49-F238E27FC236}">
                  <a16:creationId xmlns:a16="http://schemas.microsoft.com/office/drawing/2014/main" id="{461257D0-6EE7-49E5-8F18-1434BF087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ZA"/>
            </a:p>
          </p:txBody>
        </p:sp>
      </p:grpSp>
      <p:sp>
        <p:nvSpPr>
          <p:cNvPr id="2" name="Title 1">
            <a:extLst>
              <a:ext uri="{FF2B5EF4-FFF2-40B4-BE49-F238E27FC236}">
                <a16:creationId xmlns:a16="http://schemas.microsoft.com/office/drawing/2014/main" id="{DA52A2B7-E423-5006-42A5-2922CFDB92DF}"/>
              </a:ext>
            </a:extLst>
          </p:cNvPr>
          <p:cNvSpPr>
            <a:spLocks noGrp="1"/>
          </p:cNvSpPr>
          <p:nvPr>
            <p:ph type="title"/>
          </p:nvPr>
        </p:nvSpPr>
        <p:spPr>
          <a:xfrm>
            <a:off x="1484312" y="685800"/>
            <a:ext cx="2812385" cy="1752599"/>
          </a:xfrm>
        </p:spPr>
        <p:txBody>
          <a:bodyPr vert="horz" lIns="91440" tIns="45720" rIns="91440" bIns="45720" rtlCol="0" anchor="ctr">
            <a:normAutofit/>
          </a:bodyPr>
          <a:lstStyle/>
          <a:p>
            <a:r>
              <a:rPr lang="en-US" sz="3200" b="1"/>
              <a:t>Pattern 5: Mediator </a:t>
            </a:r>
          </a:p>
        </p:txBody>
      </p:sp>
      <p:sp>
        <p:nvSpPr>
          <p:cNvPr id="4" name="Text Placeholder 3">
            <a:extLst>
              <a:ext uri="{FF2B5EF4-FFF2-40B4-BE49-F238E27FC236}">
                <a16:creationId xmlns:a16="http://schemas.microsoft.com/office/drawing/2014/main" id="{7F4BB380-F023-6306-BB1F-172A2DB730CC}"/>
              </a:ext>
            </a:extLst>
          </p:cNvPr>
          <p:cNvSpPr>
            <a:spLocks noGrp="1"/>
          </p:cNvSpPr>
          <p:nvPr>
            <p:ph type="body" sz="half" idx="2"/>
          </p:nvPr>
        </p:nvSpPr>
        <p:spPr>
          <a:xfrm>
            <a:off x="1484310" y="2666999"/>
            <a:ext cx="2812387" cy="3124201"/>
          </a:xfrm>
        </p:spPr>
        <p:txBody>
          <a:bodyPr vert="horz" lIns="91440" tIns="45720" rIns="91440" bIns="45720" rtlCol="0" anchor="ctr">
            <a:normAutofit lnSpcReduction="10000"/>
          </a:bodyPr>
          <a:lstStyle/>
          <a:p>
            <a:pPr algn="l">
              <a:buFont typeface="Arial"/>
              <a:buChar char="•"/>
            </a:pPr>
            <a:r>
              <a:rPr lang="en-US" sz="1800" u="sng" dirty="0"/>
              <a:t>Participants:</a:t>
            </a:r>
          </a:p>
          <a:p>
            <a:pPr algn="l">
              <a:buFont typeface="Arial"/>
              <a:buChar char="•"/>
            </a:pPr>
            <a:r>
              <a:rPr lang="en-US" sz="1800" dirty="0"/>
              <a:t>Mediator- </a:t>
            </a:r>
            <a:r>
              <a:rPr lang="en-US" sz="1800" dirty="0" err="1"/>
              <a:t>InventoryMediator</a:t>
            </a:r>
            <a:endParaRPr lang="en-US" sz="1800" dirty="0"/>
          </a:p>
          <a:p>
            <a:pPr algn="l">
              <a:buFont typeface="Arial"/>
              <a:buChar char="•"/>
            </a:pPr>
            <a:r>
              <a:rPr lang="en-US" sz="1800" dirty="0" err="1"/>
              <a:t>ConcreteMediator</a:t>
            </a:r>
            <a:r>
              <a:rPr lang="en-US" sz="1800" dirty="0"/>
              <a:t> – </a:t>
            </a:r>
            <a:r>
              <a:rPr lang="en-US" sz="1800" dirty="0" err="1"/>
              <a:t>NurseryInventoryMediator</a:t>
            </a:r>
            <a:endParaRPr lang="en-US" sz="1800" dirty="0"/>
          </a:p>
          <a:p>
            <a:pPr algn="l">
              <a:buFont typeface="Arial"/>
              <a:buChar char="•"/>
            </a:pPr>
            <a:r>
              <a:rPr lang="en-US" sz="1800" dirty="0"/>
              <a:t>Colleague- Staff</a:t>
            </a:r>
          </a:p>
          <a:p>
            <a:pPr algn="l">
              <a:buFont typeface="Arial"/>
              <a:buChar char="•"/>
            </a:pPr>
            <a:r>
              <a:rPr lang="en-US" sz="1800" dirty="0" err="1"/>
              <a:t>ConcreteColleague</a:t>
            </a:r>
            <a:r>
              <a:rPr lang="en-US" sz="1800" dirty="0"/>
              <a:t>- Gardener, Manager, </a:t>
            </a:r>
            <a:r>
              <a:rPr lang="en-US" sz="1800" dirty="0" err="1"/>
              <a:t>SalesAssistant</a:t>
            </a:r>
            <a:r>
              <a:rPr lang="en-US" sz="1800" dirty="0"/>
              <a:t>, </a:t>
            </a:r>
            <a:r>
              <a:rPr lang="en-US" sz="1800" dirty="0" err="1"/>
              <a:t>DeliveryStaff</a:t>
            </a:r>
            <a:endParaRPr lang="en-US" sz="1800" dirty="0"/>
          </a:p>
        </p:txBody>
      </p:sp>
      <p:sp>
        <p:nvSpPr>
          <p:cNvPr id="34" name="Rounded Rectangle 16">
            <a:extLst>
              <a:ext uri="{FF2B5EF4-FFF2-40B4-BE49-F238E27FC236}">
                <a16:creationId xmlns:a16="http://schemas.microsoft.com/office/drawing/2014/main" id="{62D73780-58B7-4124-85C7-4ACE829495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1162" y="648931"/>
            <a:ext cx="6881862"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0234FFB-A108-93CA-3F72-87686F7EDAA9}"/>
              </a:ext>
            </a:extLst>
          </p:cNvPr>
          <p:cNvSpPr txBox="1"/>
          <p:nvPr/>
        </p:nvSpPr>
        <p:spPr>
          <a:xfrm>
            <a:off x="8996516" y="2192594"/>
            <a:ext cx="2300749" cy="2074607"/>
          </a:xfrm>
          <a:prstGeom prst="rect">
            <a:avLst/>
          </a:prstGeom>
        </p:spPr>
        <p:txBody>
          <a:bodyPr vert="horz" lIns="91440" tIns="45720" rIns="91440" bIns="45720" rtlCol="0" anchor="t">
            <a:normAutofit/>
          </a:bodyPr>
          <a:lstStyle/>
          <a:p>
            <a:pPr>
              <a:spcBef>
                <a:spcPct val="20000"/>
              </a:spcBef>
              <a:spcAft>
                <a:spcPts val="600"/>
              </a:spcAft>
              <a:buClr>
                <a:schemeClr val="accent1">
                  <a:lumMod val="75000"/>
                </a:schemeClr>
              </a:buClr>
              <a:buSzPct val="145000"/>
            </a:pPr>
            <a:endParaRPr lang="en-US" sz="1600" dirty="0"/>
          </a:p>
        </p:txBody>
      </p:sp>
      <p:pic>
        <p:nvPicPr>
          <p:cNvPr id="9" name="Content Placeholder 8">
            <a:extLst>
              <a:ext uri="{FF2B5EF4-FFF2-40B4-BE49-F238E27FC236}">
                <a16:creationId xmlns:a16="http://schemas.microsoft.com/office/drawing/2014/main" id="{D736B38E-6DCF-2D66-78A9-9858054DBCB8}"/>
              </a:ext>
            </a:extLst>
          </p:cNvPr>
          <p:cNvPicPr>
            <a:picLocks noGrp="1" noChangeAspect="1"/>
          </p:cNvPicPr>
          <p:nvPr>
            <p:ph idx="1"/>
          </p:nvPr>
        </p:nvPicPr>
        <p:blipFill>
          <a:blip r:embed="rId3"/>
          <a:stretch>
            <a:fillRect/>
          </a:stretch>
        </p:blipFill>
        <p:spPr>
          <a:xfrm>
            <a:off x="4744398" y="1981773"/>
            <a:ext cx="6675442" cy="2247326"/>
          </a:xfrm>
          <a:prstGeom prst="rect">
            <a:avLst/>
          </a:prstGeom>
        </p:spPr>
      </p:pic>
    </p:spTree>
    <p:extLst>
      <p:ext uri="{BB962C8B-B14F-4D97-AF65-F5344CB8AC3E}">
        <p14:creationId xmlns:p14="http://schemas.microsoft.com/office/powerpoint/2010/main" val="349056564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id="{DC9ED954-75DD-4322-8313-E679F73E5463}"/>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1BE13223-D3D1-42C5-B4C3-6ECA535850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6" name="Freeform 6">
              <a:extLst>
                <a:ext uri="{FF2B5EF4-FFF2-40B4-BE49-F238E27FC236}">
                  <a16:creationId xmlns:a16="http://schemas.microsoft.com/office/drawing/2014/main" id="{3A891607-F768-41F9-A2E9-BB38370DE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ZA"/>
            </a:p>
          </p:txBody>
        </p:sp>
        <p:sp>
          <p:nvSpPr>
            <p:cNvPr id="17" name="Freeform 7">
              <a:extLst>
                <a:ext uri="{FF2B5EF4-FFF2-40B4-BE49-F238E27FC236}">
                  <a16:creationId xmlns:a16="http://schemas.microsoft.com/office/drawing/2014/main" id="{DFFDBE37-1DFE-4594-9095-CF67C8A11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ZA"/>
            </a:p>
          </p:txBody>
        </p:sp>
        <p:sp>
          <p:nvSpPr>
            <p:cNvPr id="18" name="Freeform 8">
              <a:extLst>
                <a:ext uri="{FF2B5EF4-FFF2-40B4-BE49-F238E27FC236}">
                  <a16:creationId xmlns:a16="http://schemas.microsoft.com/office/drawing/2014/main" id="{F17ED4D4-301C-4B04-A0BA-3E375BF768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ZA"/>
            </a:p>
          </p:txBody>
        </p:sp>
        <p:sp>
          <p:nvSpPr>
            <p:cNvPr id="19" name="Freeform 9">
              <a:extLst>
                <a:ext uri="{FF2B5EF4-FFF2-40B4-BE49-F238E27FC236}">
                  <a16:creationId xmlns:a16="http://schemas.microsoft.com/office/drawing/2014/main" id="{D638DC08-E258-4B63-8732-1347A7250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ZA"/>
            </a:p>
          </p:txBody>
        </p:sp>
        <p:sp>
          <p:nvSpPr>
            <p:cNvPr id="20" name="Freeform 10">
              <a:extLst>
                <a:ext uri="{FF2B5EF4-FFF2-40B4-BE49-F238E27FC236}">
                  <a16:creationId xmlns:a16="http://schemas.microsoft.com/office/drawing/2014/main" id="{703EEC3E-6C68-4D71-8D2F-9EF6065C0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ZA"/>
            </a:p>
          </p:txBody>
        </p:sp>
        <p:sp>
          <p:nvSpPr>
            <p:cNvPr id="21" name="Freeform 11">
              <a:extLst>
                <a:ext uri="{FF2B5EF4-FFF2-40B4-BE49-F238E27FC236}">
                  <a16:creationId xmlns:a16="http://schemas.microsoft.com/office/drawing/2014/main" id="{A25FF1C4-BA3B-45E8-907B-A362C65A7D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ZA"/>
            </a:p>
          </p:txBody>
        </p:sp>
      </p:grpSp>
      <p:grpSp>
        <p:nvGrpSpPr>
          <p:cNvPr id="23" name="Group 22">
            <a:extLst>
              <a:ext uri="{FF2B5EF4-FFF2-40B4-BE49-F238E27FC236}">
                <a16:creationId xmlns:a16="http://schemas.microsoft.com/office/drawing/2014/main" id="{2F20050C-409A-427F-8B1B-CC080E4B98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24" name="Freeform 6">
              <a:extLst>
                <a:ext uri="{FF2B5EF4-FFF2-40B4-BE49-F238E27FC236}">
                  <a16:creationId xmlns:a16="http://schemas.microsoft.com/office/drawing/2014/main" id="{D9A6442D-4773-4F5E-B862-1FC2BB1C46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ZA"/>
            </a:p>
          </p:txBody>
        </p:sp>
        <p:sp>
          <p:nvSpPr>
            <p:cNvPr id="25" name="Freeform 7">
              <a:extLst>
                <a:ext uri="{FF2B5EF4-FFF2-40B4-BE49-F238E27FC236}">
                  <a16:creationId xmlns:a16="http://schemas.microsoft.com/office/drawing/2014/main" id="{2C627CDA-214B-4BBA-8D42-39B961B28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ZA"/>
            </a:p>
          </p:txBody>
        </p:sp>
        <p:sp>
          <p:nvSpPr>
            <p:cNvPr id="26" name="Freeform 8">
              <a:extLst>
                <a:ext uri="{FF2B5EF4-FFF2-40B4-BE49-F238E27FC236}">
                  <a16:creationId xmlns:a16="http://schemas.microsoft.com/office/drawing/2014/main" id="{4DFE7697-C523-4CA4-8F34-CBB0CFB105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ZA"/>
            </a:p>
          </p:txBody>
        </p:sp>
        <p:sp>
          <p:nvSpPr>
            <p:cNvPr id="12" name="Freeform 9">
              <a:extLst>
                <a:ext uri="{FF2B5EF4-FFF2-40B4-BE49-F238E27FC236}">
                  <a16:creationId xmlns:a16="http://schemas.microsoft.com/office/drawing/2014/main" id="{83F6E0A8-0638-4D6F-88E9-14A58EB5AE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ZA"/>
            </a:p>
          </p:txBody>
        </p:sp>
        <p:sp>
          <p:nvSpPr>
            <p:cNvPr id="13" name="Freeform 10">
              <a:extLst>
                <a:ext uri="{FF2B5EF4-FFF2-40B4-BE49-F238E27FC236}">
                  <a16:creationId xmlns:a16="http://schemas.microsoft.com/office/drawing/2014/main" id="{B89E237D-6539-40AD-8DC8-84FCF6B3DE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ZA"/>
            </a:p>
          </p:txBody>
        </p:sp>
        <p:sp>
          <p:nvSpPr>
            <p:cNvPr id="14" name="Freeform 11">
              <a:extLst>
                <a:ext uri="{FF2B5EF4-FFF2-40B4-BE49-F238E27FC236}">
                  <a16:creationId xmlns:a16="http://schemas.microsoft.com/office/drawing/2014/main" id="{461257D0-6EE7-49E5-8F18-1434BF087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ZA"/>
            </a:p>
          </p:txBody>
        </p:sp>
      </p:grpSp>
      <p:sp>
        <p:nvSpPr>
          <p:cNvPr id="2" name="Title 1">
            <a:extLst>
              <a:ext uri="{FF2B5EF4-FFF2-40B4-BE49-F238E27FC236}">
                <a16:creationId xmlns:a16="http://schemas.microsoft.com/office/drawing/2014/main" id="{7BC87AAF-64EC-3DF5-DCBA-B8B32B0555A9}"/>
              </a:ext>
            </a:extLst>
          </p:cNvPr>
          <p:cNvSpPr>
            <a:spLocks noGrp="1"/>
          </p:cNvSpPr>
          <p:nvPr>
            <p:ph type="title"/>
          </p:nvPr>
        </p:nvSpPr>
        <p:spPr>
          <a:xfrm>
            <a:off x="1484312" y="685800"/>
            <a:ext cx="2812385" cy="1752599"/>
          </a:xfrm>
        </p:spPr>
        <p:txBody>
          <a:bodyPr vert="horz" lIns="91440" tIns="45720" rIns="91440" bIns="45720" rtlCol="0" anchor="ctr">
            <a:normAutofit/>
          </a:bodyPr>
          <a:lstStyle/>
          <a:p>
            <a:r>
              <a:rPr lang="en-US" sz="3200" b="1" dirty="0"/>
              <a:t>Pattern 6: Command (Staff) </a:t>
            </a:r>
          </a:p>
        </p:txBody>
      </p:sp>
      <p:sp>
        <p:nvSpPr>
          <p:cNvPr id="4" name="Text Placeholder 3">
            <a:extLst>
              <a:ext uri="{FF2B5EF4-FFF2-40B4-BE49-F238E27FC236}">
                <a16:creationId xmlns:a16="http://schemas.microsoft.com/office/drawing/2014/main" id="{246035A6-96F6-B952-276E-DCBF8B476548}"/>
              </a:ext>
            </a:extLst>
          </p:cNvPr>
          <p:cNvSpPr>
            <a:spLocks noGrp="1"/>
          </p:cNvSpPr>
          <p:nvPr>
            <p:ph type="body" sz="half" idx="2"/>
          </p:nvPr>
        </p:nvSpPr>
        <p:spPr>
          <a:xfrm>
            <a:off x="1484310" y="2666999"/>
            <a:ext cx="2812387" cy="3124201"/>
          </a:xfrm>
        </p:spPr>
        <p:txBody>
          <a:bodyPr vert="horz" lIns="91440" tIns="45720" rIns="91440" bIns="45720" rtlCol="0" anchor="ctr">
            <a:normAutofit/>
          </a:bodyPr>
          <a:lstStyle/>
          <a:p>
            <a:pPr algn="l"/>
            <a:r>
              <a:rPr lang="en-US" sz="1800" u="sng" dirty="0"/>
              <a:t>Participants:</a:t>
            </a:r>
          </a:p>
          <a:p>
            <a:pPr algn="l"/>
            <a:r>
              <a:rPr lang="en-US" sz="1800" dirty="0"/>
              <a:t>Command – </a:t>
            </a:r>
            <a:r>
              <a:rPr lang="en-US" sz="1800" dirty="0" err="1"/>
              <a:t>CareCommand</a:t>
            </a:r>
            <a:r>
              <a:rPr lang="en-US" sz="1800" dirty="0"/>
              <a:t> </a:t>
            </a:r>
          </a:p>
          <a:p>
            <a:pPr algn="l"/>
            <a:r>
              <a:rPr lang="en-US" sz="1800" dirty="0" err="1"/>
              <a:t>ConcreteCommand</a:t>
            </a:r>
            <a:r>
              <a:rPr lang="en-US" sz="1800" dirty="0"/>
              <a:t>- </a:t>
            </a:r>
            <a:r>
              <a:rPr lang="en-US" sz="1800" dirty="0" err="1"/>
              <a:t>WaterCommand</a:t>
            </a:r>
            <a:r>
              <a:rPr lang="en-US" sz="1800" dirty="0"/>
              <a:t> , </a:t>
            </a:r>
            <a:r>
              <a:rPr lang="en-US" sz="1800" dirty="0" err="1"/>
              <a:t>FertilizeCommand</a:t>
            </a:r>
            <a:r>
              <a:rPr lang="en-US" sz="1800" dirty="0"/>
              <a:t> , </a:t>
            </a:r>
            <a:r>
              <a:rPr lang="en-US" sz="1800" dirty="0" err="1"/>
              <a:t>SunlightCommand</a:t>
            </a:r>
            <a:r>
              <a:rPr lang="en-US" sz="1800" dirty="0"/>
              <a:t>, </a:t>
            </a:r>
            <a:r>
              <a:rPr lang="en-US" sz="1800" dirty="0" err="1"/>
              <a:t>PruneCommand</a:t>
            </a:r>
            <a:endParaRPr lang="en-US" sz="1800" dirty="0"/>
          </a:p>
          <a:p>
            <a:pPr algn="l"/>
            <a:r>
              <a:rPr lang="en-US" sz="1800" dirty="0"/>
              <a:t>Invoker – Staff</a:t>
            </a:r>
          </a:p>
          <a:p>
            <a:pPr algn="l"/>
            <a:r>
              <a:rPr lang="en-US" sz="1800" dirty="0"/>
              <a:t>Receiver - Plant</a:t>
            </a:r>
          </a:p>
        </p:txBody>
      </p:sp>
      <p:sp>
        <p:nvSpPr>
          <p:cNvPr id="22" name="Rounded Rectangle 16">
            <a:extLst>
              <a:ext uri="{FF2B5EF4-FFF2-40B4-BE49-F238E27FC236}">
                <a16:creationId xmlns:a16="http://schemas.microsoft.com/office/drawing/2014/main" id="{62D73780-58B7-4124-85C7-4ACE829495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1162" y="648931"/>
            <a:ext cx="6881862"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5C76845-6B13-9B70-7672-7E69B0DE5521}"/>
              </a:ext>
            </a:extLst>
          </p:cNvPr>
          <p:cNvSpPr txBox="1"/>
          <p:nvPr/>
        </p:nvSpPr>
        <p:spPr>
          <a:xfrm>
            <a:off x="8996516" y="2192594"/>
            <a:ext cx="2300749" cy="2074607"/>
          </a:xfrm>
          <a:prstGeom prst="rect">
            <a:avLst/>
          </a:prstGeom>
        </p:spPr>
        <p:txBody>
          <a:bodyPr vert="horz" lIns="91440" tIns="45720" rIns="91440" bIns="45720" rtlCol="0" anchor="t">
            <a:normAutofit/>
          </a:bodyPr>
          <a:lstStyle/>
          <a:p>
            <a:pPr>
              <a:spcBef>
                <a:spcPct val="20000"/>
              </a:spcBef>
              <a:spcAft>
                <a:spcPts val="600"/>
              </a:spcAft>
              <a:buClr>
                <a:schemeClr val="accent1">
                  <a:lumMod val="75000"/>
                </a:schemeClr>
              </a:buClr>
              <a:buSzPct val="145000"/>
            </a:pPr>
            <a:endParaRPr lang="en-US" sz="1600" dirty="0"/>
          </a:p>
        </p:txBody>
      </p:sp>
      <p:pic>
        <p:nvPicPr>
          <p:cNvPr id="8" name="Content Placeholder 7">
            <a:extLst>
              <a:ext uri="{FF2B5EF4-FFF2-40B4-BE49-F238E27FC236}">
                <a16:creationId xmlns:a16="http://schemas.microsoft.com/office/drawing/2014/main" id="{324CB2E8-56B2-B686-E233-B4CBF25427CC}"/>
              </a:ext>
            </a:extLst>
          </p:cNvPr>
          <p:cNvPicPr>
            <a:picLocks noGrp="1" noChangeAspect="1"/>
          </p:cNvPicPr>
          <p:nvPr>
            <p:ph idx="1"/>
          </p:nvPr>
        </p:nvPicPr>
        <p:blipFill>
          <a:blip r:embed="rId3"/>
          <a:stretch>
            <a:fillRect/>
          </a:stretch>
        </p:blipFill>
        <p:spPr>
          <a:xfrm>
            <a:off x="4869349" y="2192586"/>
            <a:ext cx="6240462" cy="2144654"/>
          </a:xfrm>
          <a:prstGeom prst="rect">
            <a:avLst/>
          </a:prstGeom>
        </p:spPr>
      </p:pic>
    </p:spTree>
    <p:extLst>
      <p:ext uri="{BB962C8B-B14F-4D97-AF65-F5344CB8AC3E}">
        <p14:creationId xmlns:p14="http://schemas.microsoft.com/office/powerpoint/2010/main" val="357430585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id="{B7160C6C-310D-81FE-37D6-DB536C28A4C7}"/>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1BE13223-D3D1-42C5-B4C3-6ECA535850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6" name="Freeform 6">
              <a:extLst>
                <a:ext uri="{FF2B5EF4-FFF2-40B4-BE49-F238E27FC236}">
                  <a16:creationId xmlns:a16="http://schemas.microsoft.com/office/drawing/2014/main" id="{3A891607-F768-41F9-A2E9-BB38370DE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ZA"/>
            </a:p>
          </p:txBody>
        </p:sp>
        <p:sp>
          <p:nvSpPr>
            <p:cNvPr id="17" name="Freeform 7">
              <a:extLst>
                <a:ext uri="{FF2B5EF4-FFF2-40B4-BE49-F238E27FC236}">
                  <a16:creationId xmlns:a16="http://schemas.microsoft.com/office/drawing/2014/main" id="{DFFDBE37-1DFE-4594-9095-CF67C8A11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ZA"/>
            </a:p>
          </p:txBody>
        </p:sp>
        <p:sp>
          <p:nvSpPr>
            <p:cNvPr id="18" name="Freeform 8">
              <a:extLst>
                <a:ext uri="{FF2B5EF4-FFF2-40B4-BE49-F238E27FC236}">
                  <a16:creationId xmlns:a16="http://schemas.microsoft.com/office/drawing/2014/main" id="{F17ED4D4-301C-4B04-A0BA-3E375BF768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ZA"/>
            </a:p>
          </p:txBody>
        </p:sp>
        <p:sp>
          <p:nvSpPr>
            <p:cNvPr id="19" name="Freeform 9">
              <a:extLst>
                <a:ext uri="{FF2B5EF4-FFF2-40B4-BE49-F238E27FC236}">
                  <a16:creationId xmlns:a16="http://schemas.microsoft.com/office/drawing/2014/main" id="{D638DC08-E258-4B63-8732-1347A7250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ZA"/>
            </a:p>
          </p:txBody>
        </p:sp>
        <p:sp>
          <p:nvSpPr>
            <p:cNvPr id="20" name="Freeform 10">
              <a:extLst>
                <a:ext uri="{FF2B5EF4-FFF2-40B4-BE49-F238E27FC236}">
                  <a16:creationId xmlns:a16="http://schemas.microsoft.com/office/drawing/2014/main" id="{703EEC3E-6C68-4D71-8D2F-9EF6065C0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ZA"/>
            </a:p>
          </p:txBody>
        </p:sp>
        <p:sp>
          <p:nvSpPr>
            <p:cNvPr id="21" name="Freeform 11">
              <a:extLst>
                <a:ext uri="{FF2B5EF4-FFF2-40B4-BE49-F238E27FC236}">
                  <a16:creationId xmlns:a16="http://schemas.microsoft.com/office/drawing/2014/main" id="{A25FF1C4-BA3B-45E8-907B-A362C65A7D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ZA"/>
            </a:p>
          </p:txBody>
        </p:sp>
      </p:grpSp>
      <p:grpSp>
        <p:nvGrpSpPr>
          <p:cNvPr id="23" name="Group 22">
            <a:extLst>
              <a:ext uri="{FF2B5EF4-FFF2-40B4-BE49-F238E27FC236}">
                <a16:creationId xmlns:a16="http://schemas.microsoft.com/office/drawing/2014/main" id="{2F20050C-409A-427F-8B1B-CC080E4B98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24" name="Freeform 6">
              <a:extLst>
                <a:ext uri="{FF2B5EF4-FFF2-40B4-BE49-F238E27FC236}">
                  <a16:creationId xmlns:a16="http://schemas.microsoft.com/office/drawing/2014/main" id="{D9A6442D-4773-4F5E-B862-1FC2BB1C46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ZA"/>
            </a:p>
          </p:txBody>
        </p:sp>
        <p:sp>
          <p:nvSpPr>
            <p:cNvPr id="25" name="Freeform 7">
              <a:extLst>
                <a:ext uri="{FF2B5EF4-FFF2-40B4-BE49-F238E27FC236}">
                  <a16:creationId xmlns:a16="http://schemas.microsoft.com/office/drawing/2014/main" id="{2C627CDA-214B-4BBA-8D42-39B961B28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ZA"/>
            </a:p>
          </p:txBody>
        </p:sp>
        <p:sp>
          <p:nvSpPr>
            <p:cNvPr id="26" name="Freeform 8">
              <a:extLst>
                <a:ext uri="{FF2B5EF4-FFF2-40B4-BE49-F238E27FC236}">
                  <a16:creationId xmlns:a16="http://schemas.microsoft.com/office/drawing/2014/main" id="{4DFE7697-C523-4CA4-8F34-CBB0CFB105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ZA"/>
            </a:p>
          </p:txBody>
        </p:sp>
        <p:sp>
          <p:nvSpPr>
            <p:cNvPr id="12" name="Freeform 9">
              <a:extLst>
                <a:ext uri="{FF2B5EF4-FFF2-40B4-BE49-F238E27FC236}">
                  <a16:creationId xmlns:a16="http://schemas.microsoft.com/office/drawing/2014/main" id="{83F6E0A8-0638-4D6F-88E9-14A58EB5AE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ZA"/>
            </a:p>
          </p:txBody>
        </p:sp>
        <p:sp>
          <p:nvSpPr>
            <p:cNvPr id="13" name="Freeform 10">
              <a:extLst>
                <a:ext uri="{FF2B5EF4-FFF2-40B4-BE49-F238E27FC236}">
                  <a16:creationId xmlns:a16="http://schemas.microsoft.com/office/drawing/2014/main" id="{B89E237D-6539-40AD-8DC8-84FCF6B3DE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ZA"/>
            </a:p>
          </p:txBody>
        </p:sp>
        <p:sp>
          <p:nvSpPr>
            <p:cNvPr id="14" name="Freeform 11">
              <a:extLst>
                <a:ext uri="{FF2B5EF4-FFF2-40B4-BE49-F238E27FC236}">
                  <a16:creationId xmlns:a16="http://schemas.microsoft.com/office/drawing/2014/main" id="{461257D0-6EE7-49E5-8F18-1434BF087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ZA"/>
            </a:p>
          </p:txBody>
        </p:sp>
      </p:grpSp>
      <p:sp>
        <p:nvSpPr>
          <p:cNvPr id="2" name="Title 1">
            <a:extLst>
              <a:ext uri="{FF2B5EF4-FFF2-40B4-BE49-F238E27FC236}">
                <a16:creationId xmlns:a16="http://schemas.microsoft.com/office/drawing/2014/main" id="{6ABFD2A2-0A76-0F7D-5DC5-56A74769D914}"/>
              </a:ext>
            </a:extLst>
          </p:cNvPr>
          <p:cNvSpPr>
            <a:spLocks noGrp="1"/>
          </p:cNvSpPr>
          <p:nvPr>
            <p:ph type="title"/>
          </p:nvPr>
        </p:nvSpPr>
        <p:spPr>
          <a:xfrm>
            <a:off x="1484312" y="685800"/>
            <a:ext cx="2812385" cy="1752599"/>
          </a:xfrm>
        </p:spPr>
        <p:txBody>
          <a:bodyPr vert="horz" lIns="91440" tIns="45720" rIns="91440" bIns="45720" rtlCol="0" anchor="ctr">
            <a:normAutofit/>
          </a:bodyPr>
          <a:lstStyle/>
          <a:p>
            <a:r>
              <a:rPr lang="en-US" sz="3200" b="1" dirty="0"/>
              <a:t>Pattern 7: Chain of Responsibility </a:t>
            </a:r>
            <a:endParaRPr lang="en-US" sz="3200" b="1"/>
          </a:p>
        </p:txBody>
      </p:sp>
      <p:sp>
        <p:nvSpPr>
          <p:cNvPr id="4" name="Text Placeholder 3">
            <a:extLst>
              <a:ext uri="{FF2B5EF4-FFF2-40B4-BE49-F238E27FC236}">
                <a16:creationId xmlns:a16="http://schemas.microsoft.com/office/drawing/2014/main" id="{4AEF9305-6B7C-7730-0471-59B02A0DA351}"/>
              </a:ext>
            </a:extLst>
          </p:cNvPr>
          <p:cNvSpPr>
            <a:spLocks noGrp="1"/>
          </p:cNvSpPr>
          <p:nvPr>
            <p:ph type="body" sz="half" idx="2"/>
          </p:nvPr>
        </p:nvSpPr>
        <p:spPr>
          <a:xfrm>
            <a:off x="1484310" y="2666999"/>
            <a:ext cx="2812387" cy="3124201"/>
          </a:xfrm>
        </p:spPr>
        <p:txBody>
          <a:bodyPr vert="horz" lIns="91440" tIns="45720" rIns="91440" bIns="45720" rtlCol="0" anchor="ctr">
            <a:normAutofit/>
          </a:bodyPr>
          <a:lstStyle/>
          <a:p>
            <a:pPr algn="l"/>
            <a:r>
              <a:rPr lang="en-US" sz="1800" u="sng" dirty="0"/>
              <a:t>Participants:</a:t>
            </a:r>
          </a:p>
          <a:p>
            <a:pPr algn="l"/>
            <a:r>
              <a:rPr lang="en-US" sz="1800" dirty="0"/>
              <a:t>Handler – </a:t>
            </a:r>
            <a:r>
              <a:rPr lang="en-US" sz="1800" dirty="0" err="1"/>
              <a:t>PlantCareHandler</a:t>
            </a:r>
            <a:r>
              <a:rPr lang="en-US" sz="1800" dirty="0"/>
              <a:t> </a:t>
            </a:r>
          </a:p>
          <a:p>
            <a:pPr algn="l"/>
            <a:r>
              <a:rPr lang="en-US" sz="1800" dirty="0" err="1"/>
              <a:t>ConcreteHandler</a:t>
            </a:r>
            <a:r>
              <a:rPr lang="en-US" sz="1800" dirty="0"/>
              <a:t> – </a:t>
            </a:r>
            <a:r>
              <a:rPr lang="en-US" sz="1800" dirty="0" err="1"/>
              <a:t>JuniorGardener,SeniorGardener,PlantSpecialist</a:t>
            </a:r>
            <a:endParaRPr lang="en-US" sz="1800" dirty="0"/>
          </a:p>
          <a:p>
            <a:pPr algn="l"/>
            <a:endParaRPr lang="en-US" sz="1800" dirty="0"/>
          </a:p>
        </p:txBody>
      </p:sp>
      <p:sp>
        <p:nvSpPr>
          <p:cNvPr id="22" name="Rounded Rectangle 16">
            <a:extLst>
              <a:ext uri="{FF2B5EF4-FFF2-40B4-BE49-F238E27FC236}">
                <a16:creationId xmlns:a16="http://schemas.microsoft.com/office/drawing/2014/main" id="{62D73780-58B7-4124-85C7-4ACE829495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1162" y="648931"/>
            <a:ext cx="6881862"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diagram of a computer flowchart&#10;&#10;AI-generated content may be incorrect.">
            <a:extLst>
              <a:ext uri="{FF2B5EF4-FFF2-40B4-BE49-F238E27FC236}">
                <a16:creationId xmlns:a16="http://schemas.microsoft.com/office/drawing/2014/main" id="{604BDD6A-9A35-3360-8F24-40057C27BEF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41202" y="2380702"/>
            <a:ext cx="6237359" cy="1808833"/>
          </a:xfrm>
          <a:prstGeom prst="rect">
            <a:avLst/>
          </a:prstGeom>
        </p:spPr>
      </p:pic>
      <p:sp>
        <p:nvSpPr>
          <p:cNvPr id="10" name="TextBox 9">
            <a:extLst>
              <a:ext uri="{FF2B5EF4-FFF2-40B4-BE49-F238E27FC236}">
                <a16:creationId xmlns:a16="http://schemas.microsoft.com/office/drawing/2014/main" id="{1F754475-C21C-FFFA-952D-D39B827E970A}"/>
              </a:ext>
            </a:extLst>
          </p:cNvPr>
          <p:cNvSpPr txBox="1"/>
          <p:nvPr/>
        </p:nvSpPr>
        <p:spPr>
          <a:xfrm>
            <a:off x="8996516" y="2192594"/>
            <a:ext cx="2300749" cy="2074607"/>
          </a:xfrm>
          <a:prstGeom prst="rect">
            <a:avLst/>
          </a:prstGeom>
        </p:spPr>
        <p:txBody>
          <a:bodyPr vert="horz" lIns="91440" tIns="45720" rIns="91440" bIns="45720" rtlCol="0" anchor="t">
            <a:normAutofit/>
          </a:bodyPr>
          <a:lstStyle/>
          <a:p>
            <a:pPr>
              <a:spcBef>
                <a:spcPct val="20000"/>
              </a:spcBef>
              <a:spcAft>
                <a:spcPts val="600"/>
              </a:spcAft>
              <a:buClr>
                <a:schemeClr val="accent1">
                  <a:lumMod val="75000"/>
                </a:schemeClr>
              </a:buClr>
              <a:buSzPct val="145000"/>
            </a:pPr>
            <a:endParaRPr lang="en-US" sz="1600" dirty="0"/>
          </a:p>
        </p:txBody>
      </p:sp>
    </p:spTree>
    <p:extLst>
      <p:ext uri="{BB962C8B-B14F-4D97-AF65-F5344CB8AC3E}">
        <p14:creationId xmlns:p14="http://schemas.microsoft.com/office/powerpoint/2010/main" val="292597489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id="{0868FB98-E04B-0E8B-99E2-D7A1E3E0CB76}"/>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3BC5C792-0638-A6DE-8AE5-3228321169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6" name="Freeform 6">
              <a:extLst>
                <a:ext uri="{FF2B5EF4-FFF2-40B4-BE49-F238E27FC236}">
                  <a16:creationId xmlns:a16="http://schemas.microsoft.com/office/drawing/2014/main" id="{0A5A4A13-14FF-5629-92FA-40B29B7B0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ZA"/>
            </a:p>
          </p:txBody>
        </p:sp>
        <p:sp>
          <p:nvSpPr>
            <p:cNvPr id="17" name="Freeform 7">
              <a:extLst>
                <a:ext uri="{FF2B5EF4-FFF2-40B4-BE49-F238E27FC236}">
                  <a16:creationId xmlns:a16="http://schemas.microsoft.com/office/drawing/2014/main" id="{8C3B72BB-4283-2945-AD33-9935E8222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ZA"/>
            </a:p>
          </p:txBody>
        </p:sp>
        <p:sp>
          <p:nvSpPr>
            <p:cNvPr id="18" name="Freeform 8">
              <a:extLst>
                <a:ext uri="{FF2B5EF4-FFF2-40B4-BE49-F238E27FC236}">
                  <a16:creationId xmlns:a16="http://schemas.microsoft.com/office/drawing/2014/main" id="{7083591D-10DA-096A-2156-AE8441875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ZA"/>
            </a:p>
          </p:txBody>
        </p:sp>
        <p:sp>
          <p:nvSpPr>
            <p:cNvPr id="19" name="Freeform 9">
              <a:extLst>
                <a:ext uri="{FF2B5EF4-FFF2-40B4-BE49-F238E27FC236}">
                  <a16:creationId xmlns:a16="http://schemas.microsoft.com/office/drawing/2014/main" id="{A1C56CEF-E82C-DBE3-A829-6B02AEED24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ZA"/>
            </a:p>
          </p:txBody>
        </p:sp>
        <p:sp>
          <p:nvSpPr>
            <p:cNvPr id="20" name="Freeform 10">
              <a:extLst>
                <a:ext uri="{FF2B5EF4-FFF2-40B4-BE49-F238E27FC236}">
                  <a16:creationId xmlns:a16="http://schemas.microsoft.com/office/drawing/2014/main" id="{E322A33B-2334-EEDF-9D4F-1311D17050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ZA"/>
            </a:p>
          </p:txBody>
        </p:sp>
        <p:sp>
          <p:nvSpPr>
            <p:cNvPr id="21" name="Freeform 11">
              <a:extLst>
                <a:ext uri="{FF2B5EF4-FFF2-40B4-BE49-F238E27FC236}">
                  <a16:creationId xmlns:a16="http://schemas.microsoft.com/office/drawing/2014/main" id="{71F5B055-7FAF-F740-579E-B9B9989F3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ZA"/>
            </a:p>
          </p:txBody>
        </p:sp>
      </p:grpSp>
      <p:grpSp>
        <p:nvGrpSpPr>
          <p:cNvPr id="23" name="Group 22">
            <a:extLst>
              <a:ext uri="{FF2B5EF4-FFF2-40B4-BE49-F238E27FC236}">
                <a16:creationId xmlns:a16="http://schemas.microsoft.com/office/drawing/2014/main" id="{1A731480-8123-5E70-531E-D3A710473D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24" name="Freeform 6">
              <a:extLst>
                <a:ext uri="{FF2B5EF4-FFF2-40B4-BE49-F238E27FC236}">
                  <a16:creationId xmlns:a16="http://schemas.microsoft.com/office/drawing/2014/main" id="{4E3F3D77-C13D-E610-4DCB-608AB151E9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ZA"/>
            </a:p>
          </p:txBody>
        </p:sp>
        <p:sp>
          <p:nvSpPr>
            <p:cNvPr id="25" name="Freeform 7">
              <a:extLst>
                <a:ext uri="{FF2B5EF4-FFF2-40B4-BE49-F238E27FC236}">
                  <a16:creationId xmlns:a16="http://schemas.microsoft.com/office/drawing/2014/main" id="{D6808D18-CF38-77D4-65A7-3673C60DB5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ZA"/>
            </a:p>
          </p:txBody>
        </p:sp>
        <p:sp>
          <p:nvSpPr>
            <p:cNvPr id="26" name="Freeform 8">
              <a:extLst>
                <a:ext uri="{FF2B5EF4-FFF2-40B4-BE49-F238E27FC236}">
                  <a16:creationId xmlns:a16="http://schemas.microsoft.com/office/drawing/2014/main" id="{01BB2FBA-9284-2C6B-E7EB-41FDB5051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ZA"/>
            </a:p>
          </p:txBody>
        </p:sp>
        <p:sp>
          <p:nvSpPr>
            <p:cNvPr id="12" name="Freeform 9">
              <a:extLst>
                <a:ext uri="{FF2B5EF4-FFF2-40B4-BE49-F238E27FC236}">
                  <a16:creationId xmlns:a16="http://schemas.microsoft.com/office/drawing/2014/main" id="{4EB4CE1B-C9A7-36F5-9562-43B3F86BAE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ZA"/>
            </a:p>
          </p:txBody>
        </p:sp>
        <p:sp>
          <p:nvSpPr>
            <p:cNvPr id="13" name="Freeform 10">
              <a:extLst>
                <a:ext uri="{FF2B5EF4-FFF2-40B4-BE49-F238E27FC236}">
                  <a16:creationId xmlns:a16="http://schemas.microsoft.com/office/drawing/2014/main" id="{BCAF7EF5-D5E3-32DA-3B94-6F4F569D90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ZA"/>
            </a:p>
          </p:txBody>
        </p:sp>
        <p:sp>
          <p:nvSpPr>
            <p:cNvPr id="14" name="Freeform 11">
              <a:extLst>
                <a:ext uri="{FF2B5EF4-FFF2-40B4-BE49-F238E27FC236}">
                  <a16:creationId xmlns:a16="http://schemas.microsoft.com/office/drawing/2014/main" id="{183D6FF3-943C-9420-9380-17D8AA679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ZA"/>
            </a:p>
          </p:txBody>
        </p:sp>
      </p:grpSp>
      <p:sp>
        <p:nvSpPr>
          <p:cNvPr id="2" name="Title 1">
            <a:extLst>
              <a:ext uri="{FF2B5EF4-FFF2-40B4-BE49-F238E27FC236}">
                <a16:creationId xmlns:a16="http://schemas.microsoft.com/office/drawing/2014/main" id="{6CAD66CF-A753-A86B-7E5F-2E65B4ADDFD3}"/>
              </a:ext>
            </a:extLst>
          </p:cNvPr>
          <p:cNvSpPr>
            <a:spLocks noGrp="1"/>
          </p:cNvSpPr>
          <p:nvPr>
            <p:ph type="title"/>
          </p:nvPr>
        </p:nvSpPr>
        <p:spPr>
          <a:xfrm>
            <a:off x="1484312" y="685800"/>
            <a:ext cx="2812385" cy="1752599"/>
          </a:xfrm>
        </p:spPr>
        <p:txBody>
          <a:bodyPr vert="horz" lIns="91440" tIns="45720" rIns="91440" bIns="45720" rtlCol="0" anchor="ctr">
            <a:normAutofit/>
          </a:bodyPr>
          <a:lstStyle/>
          <a:p>
            <a:r>
              <a:rPr lang="en-US" sz="3200" b="1" dirty="0"/>
              <a:t>Pattern 7: Chain of Responsibility </a:t>
            </a:r>
            <a:endParaRPr lang="en-US" sz="3200" b="1"/>
          </a:p>
        </p:txBody>
      </p:sp>
      <p:sp>
        <p:nvSpPr>
          <p:cNvPr id="4" name="Text Placeholder 3">
            <a:extLst>
              <a:ext uri="{FF2B5EF4-FFF2-40B4-BE49-F238E27FC236}">
                <a16:creationId xmlns:a16="http://schemas.microsoft.com/office/drawing/2014/main" id="{8F2A162B-748D-3EE9-ADDC-BC9E70594532}"/>
              </a:ext>
            </a:extLst>
          </p:cNvPr>
          <p:cNvSpPr>
            <a:spLocks noGrp="1"/>
          </p:cNvSpPr>
          <p:nvPr>
            <p:ph type="body" sz="half" idx="2"/>
          </p:nvPr>
        </p:nvSpPr>
        <p:spPr>
          <a:xfrm>
            <a:off x="1484310" y="2666999"/>
            <a:ext cx="2812387" cy="3124201"/>
          </a:xfrm>
        </p:spPr>
        <p:txBody>
          <a:bodyPr vert="horz" lIns="91440" tIns="45720" rIns="91440" bIns="45720" rtlCol="0" anchor="ctr">
            <a:normAutofit/>
          </a:bodyPr>
          <a:lstStyle/>
          <a:p>
            <a:pPr algn="l"/>
            <a:r>
              <a:rPr lang="en-US" sz="1800" u="sng" dirty="0"/>
              <a:t>Participants:</a:t>
            </a:r>
          </a:p>
          <a:p>
            <a:pPr algn="l"/>
            <a:r>
              <a:rPr lang="en-US" sz="1800" dirty="0"/>
              <a:t>Handler –  </a:t>
            </a:r>
            <a:r>
              <a:rPr lang="en-US" sz="1800" dirty="0" err="1"/>
              <a:t>CustomerQueryHandler</a:t>
            </a:r>
            <a:endParaRPr lang="en-US" sz="1800" dirty="0"/>
          </a:p>
          <a:p>
            <a:pPr algn="l"/>
            <a:r>
              <a:rPr lang="en-US" sz="1800" dirty="0" err="1"/>
              <a:t>ConcreteHandler</a:t>
            </a:r>
            <a:r>
              <a:rPr lang="en-US" sz="1800" dirty="0"/>
              <a:t> – </a:t>
            </a:r>
            <a:r>
              <a:rPr lang="en-US" sz="1800" dirty="0" err="1"/>
              <a:t>JuniorStaff</a:t>
            </a:r>
            <a:r>
              <a:rPr lang="en-US" sz="1800" dirty="0"/>
              <a:t>, </a:t>
            </a:r>
            <a:r>
              <a:rPr lang="en-US" sz="1800" dirty="0" err="1"/>
              <a:t>SalesExpert</a:t>
            </a:r>
            <a:r>
              <a:rPr lang="en-US" sz="1800" dirty="0"/>
              <a:t>, </a:t>
            </a:r>
            <a:r>
              <a:rPr lang="en-US" sz="1800" dirty="0" err="1"/>
              <a:t>PlantExpert</a:t>
            </a:r>
            <a:r>
              <a:rPr lang="en-US" sz="1800" dirty="0"/>
              <a:t>, Manager</a:t>
            </a:r>
          </a:p>
          <a:p>
            <a:pPr algn="l"/>
            <a:endParaRPr lang="en-US" sz="1800" dirty="0"/>
          </a:p>
        </p:txBody>
      </p:sp>
      <p:sp>
        <p:nvSpPr>
          <p:cNvPr id="22" name="Rounded Rectangle 16">
            <a:extLst>
              <a:ext uri="{FF2B5EF4-FFF2-40B4-BE49-F238E27FC236}">
                <a16:creationId xmlns:a16="http://schemas.microsoft.com/office/drawing/2014/main" id="{37BA6212-0D40-C7F6-EC2C-CEC58021A4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1162" y="648931"/>
            <a:ext cx="6881862"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8681693-CD4E-22A5-E886-8DBD07AB0278}"/>
              </a:ext>
            </a:extLst>
          </p:cNvPr>
          <p:cNvSpPr txBox="1"/>
          <p:nvPr/>
        </p:nvSpPr>
        <p:spPr>
          <a:xfrm>
            <a:off x="8996516" y="2192594"/>
            <a:ext cx="2300749" cy="2074607"/>
          </a:xfrm>
          <a:prstGeom prst="rect">
            <a:avLst/>
          </a:prstGeom>
        </p:spPr>
        <p:txBody>
          <a:bodyPr vert="horz" lIns="91440" tIns="45720" rIns="91440" bIns="45720" rtlCol="0" anchor="t">
            <a:normAutofit/>
          </a:bodyPr>
          <a:lstStyle/>
          <a:p>
            <a:pPr>
              <a:spcBef>
                <a:spcPct val="20000"/>
              </a:spcBef>
              <a:spcAft>
                <a:spcPts val="600"/>
              </a:spcAft>
              <a:buClr>
                <a:schemeClr val="accent1">
                  <a:lumMod val="75000"/>
                </a:schemeClr>
              </a:buClr>
              <a:buSzPct val="145000"/>
            </a:pPr>
            <a:endParaRPr lang="en-US" sz="1600" dirty="0"/>
          </a:p>
        </p:txBody>
      </p:sp>
      <p:pic>
        <p:nvPicPr>
          <p:cNvPr id="8" name="Content Placeholder 7">
            <a:extLst>
              <a:ext uri="{FF2B5EF4-FFF2-40B4-BE49-F238E27FC236}">
                <a16:creationId xmlns:a16="http://schemas.microsoft.com/office/drawing/2014/main" id="{1F58C994-63C2-F6D7-CA96-333DA1068E3F}"/>
              </a:ext>
            </a:extLst>
          </p:cNvPr>
          <p:cNvPicPr>
            <a:picLocks noGrp="1" noChangeAspect="1"/>
          </p:cNvPicPr>
          <p:nvPr>
            <p:ph idx="1"/>
          </p:nvPr>
        </p:nvPicPr>
        <p:blipFill>
          <a:blip r:embed="rId3"/>
          <a:stretch>
            <a:fillRect/>
          </a:stretch>
        </p:blipFill>
        <p:spPr>
          <a:xfrm>
            <a:off x="4859517" y="2270466"/>
            <a:ext cx="6240462" cy="1996735"/>
          </a:xfrm>
          <a:prstGeom prst="rect">
            <a:avLst/>
          </a:prstGeom>
        </p:spPr>
      </p:pic>
    </p:spTree>
    <p:extLst>
      <p:ext uri="{BB962C8B-B14F-4D97-AF65-F5344CB8AC3E}">
        <p14:creationId xmlns:p14="http://schemas.microsoft.com/office/powerpoint/2010/main" val="120589796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FDB0F91E-E08B-4543-B4C0-6DF9094A01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54" name="Freeform 6">
              <a:extLst>
                <a:ext uri="{FF2B5EF4-FFF2-40B4-BE49-F238E27FC236}">
                  <a16:creationId xmlns:a16="http://schemas.microsoft.com/office/drawing/2014/main" id="{CAA7E6E8-7988-4714-A434-6B552010B5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ZA"/>
            </a:p>
          </p:txBody>
        </p:sp>
        <p:sp>
          <p:nvSpPr>
            <p:cNvPr id="55" name="Freeform 7">
              <a:extLst>
                <a:ext uri="{FF2B5EF4-FFF2-40B4-BE49-F238E27FC236}">
                  <a16:creationId xmlns:a16="http://schemas.microsoft.com/office/drawing/2014/main" id="{A2736B6B-CF60-477E-8405-C77A6B60D5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ZA"/>
            </a:p>
          </p:txBody>
        </p:sp>
        <p:sp>
          <p:nvSpPr>
            <p:cNvPr id="50" name="Freeform 8">
              <a:extLst>
                <a:ext uri="{FF2B5EF4-FFF2-40B4-BE49-F238E27FC236}">
                  <a16:creationId xmlns:a16="http://schemas.microsoft.com/office/drawing/2014/main" id="{96C54F74-7D7A-4327-AC54-03A0C30CA1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ZA"/>
            </a:p>
          </p:txBody>
        </p:sp>
        <p:sp>
          <p:nvSpPr>
            <p:cNvPr id="51" name="Freeform 9">
              <a:extLst>
                <a:ext uri="{FF2B5EF4-FFF2-40B4-BE49-F238E27FC236}">
                  <a16:creationId xmlns:a16="http://schemas.microsoft.com/office/drawing/2014/main" id="{40790CC2-4075-407E-B51B-01EBAB18A0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ZA"/>
            </a:p>
          </p:txBody>
        </p:sp>
        <p:sp>
          <p:nvSpPr>
            <p:cNvPr id="52" name="Freeform 10">
              <a:extLst>
                <a:ext uri="{FF2B5EF4-FFF2-40B4-BE49-F238E27FC236}">
                  <a16:creationId xmlns:a16="http://schemas.microsoft.com/office/drawing/2014/main" id="{808D79CE-C1DC-4640-82F8-32DDB31DF4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ZA"/>
            </a:p>
          </p:txBody>
        </p:sp>
        <p:sp>
          <p:nvSpPr>
            <p:cNvPr id="70" name="Freeform 11">
              <a:extLst>
                <a:ext uri="{FF2B5EF4-FFF2-40B4-BE49-F238E27FC236}">
                  <a16:creationId xmlns:a16="http://schemas.microsoft.com/office/drawing/2014/main" id="{7690EB4B-9665-453E-A536-FA9DA06D1C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ZA"/>
            </a:p>
          </p:txBody>
        </p:sp>
      </p:grpSp>
      <p:sp useBgFill="1">
        <p:nvSpPr>
          <p:cNvPr id="71" name="Rectangle 70">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descr="A collage of superheroes&#10;&#10;AI-generated content may be incorrect.">
            <a:extLst>
              <a:ext uri="{FF2B5EF4-FFF2-40B4-BE49-F238E27FC236}">
                <a16:creationId xmlns:a16="http://schemas.microsoft.com/office/drawing/2014/main" id="{3D7ECA37-5E95-612E-E820-B25E3DB191F0}"/>
              </a:ext>
            </a:extLst>
          </p:cNvPr>
          <p:cNvPicPr>
            <a:picLocks noChangeAspect="1"/>
          </p:cNvPicPr>
          <p:nvPr/>
        </p:nvPicPr>
        <p:blipFill>
          <a:blip r:embed="rId3">
            <a:extLst>
              <a:ext uri="{28A0092B-C50C-407E-A947-70E740481C1C}">
                <a14:useLocalDpi xmlns:a14="http://schemas.microsoft.com/office/drawing/2010/main" val="0"/>
              </a:ext>
            </a:extLst>
          </a:blip>
          <a:srcRect t="-1" r="27810" b="-1"/>
          <a:stretch>
            <a:fillRect/>
          </a:stretch>
        </p:blipFill>
        <p:spPr>
          <a:xfrm>
            <a:off x="6860939" y="1"/>
            <a:ext cx="5331061" cy="685800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72" name="Group 71">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64"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ZA"/>
            </a:p>
          </p:txBody>
        </p:sp>
        <p:sp>
          <p:nvSpPr>
            <p:cNvPr id="65"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ZA"/>
            </a:p>
          </p:txBody>
        </p:sp>
        <p:sp>
          <p:nvSpPr>
            <p:cNvPr id="66"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ZA"/>
            </a:p>
          </p:txBody>
        </p:sp>
        <p:sp>
          <p:nvSpPr>
            <p:cNvPr id="67"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ZA"/>
            </a:p>
          </p:txBody>
        </p:sp>
        <p:sp>
          <p:nvSpPr>
            <p:cNvPr id="68"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ZA"/>
            </a:p>
          </p:txBody>
        </p:sp>
        <p:sp>
          <p:nvSpPr>
            <p:cNvPr id="69"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ZA"/>
            </a:p>
          </p:txBody>
        </p:sp>
      </p:grpSp>
      <p:sp>
        <p:nvSpPr>
          <p:cNvPr id="2" name="Title 1">
            <a:extLst>
              <a:ext uri="{FF2B5EF4-FFF2-40B4-BE49-F238E27FC236}">
                <a16:creationId xmlns:a16="http://schemas.microsoft.com/office/drawing/2014/main" id="{70F101E9-857C-47A9-05EE-7CED4AF0FC01}"/>
              </a:ext>
            </a:extLst>
          </p:cNvPr>
          <p:cNvSpPr>
            <a:spLocks noGrp="1"/>
          </p:cNvSpPr>
          <p:nvPr>
            <p:ph type="ctrTitle"/>
          </p:nvPr>
        </p:nvSpPr>
        <p:spPr>
          <a:xfrm>
            <a:off x="972080" y="685800"/>
            <a:ext cx="5260680" cy="1752599"/>
          </a:xfrm>
        </p:spPr>
        <p:txBody>
          <a:bodyPr vert="horz" lIns="91440" tIns="45720" rIns="91440" bIns="45720" rtlCol="0" anchor="ctr">
            <a:normAutofit/>
          </a:bodyPr>
          <a:lstStyle/>
          <a:p>
            <a:pPr algn="ctr"/>
            <a:r>
              <a:rPr lang="en-US" sz="4400" dirty="0"/>
              <a:t>Our Team</a:t>
            </a:r>
          </a:p>
        </p:txBody>
      </p:sp>
      <p:sp>
        <p:nvSpPr>
          <p:cNvPr id="3" name="Subtitle 2">
            <a:extLst>
              <a:ext uri="{FF2B5EF4-FFF2-40B4-BE49-F238E27FC236}">
                <a16:creationId xmlns:a16="http://schemas.microsoft.com/office/drawing/2014/main" id="{72BE6D0F-82AF-C60B-6A7B-3F9A8E853C5D}"/>
              </a:ext>
            </a:extLst>
          </p:cNvPr>
          <p:cNvSpPr>
            <a:spLocks noGrp="1"/>
          </p:cNvSpPr>
          <p:nvPr>
            <p:ph type="subTitle" idx="1"/>
          </p:nvPr>
        </p:nvSpPr>
        <p:spPr>
          <a:xfrm>
            <a:off x="972080" y="2763520"/>
            <a:ext cx="4932068" cy="3027680"/>
          </a:xfrm>
        </p:spPr>
        <p:txBody>
          <a:bodyPr vert="horz" lIns="91440" tIns="45720" rIns="91440" bIns="45720" rtlCol="0" anchor="ctr">
            <a:normAutofit lnSpcReduction="10000"/>
          </a:bodyPr>
          <a:lstStyle/>
          <a:p>
            <a:pPr algn="ctr">
              <a:lnSpc>
                <a:spcPct val="90000"/>
              </a:lnSpc>
            </a:pPr>
            <a:r>
              <a:rPr lang="en-US" sz="2000" dirty="0"/>
              <a:t>Taskeen Abdoola – u22698681</a:t>
            </a:r>
          </a:p>
          <a:p>
            <a:pPr algn="ctr">
              <a:lnSpc>
                <a:spcPct val="90000"/>
              </a:lnSpc>
            </a:pPr>
            <a:br>
              <a:rPr lang="en-US" sz="2000" dirty="0"/>
            </a:br>
            <a:r>
              <a:rPr lang="en-US" sz="2000" dirty="0"/>
              <a:t>Sabira Karie – u23591481</a:t>
            </a:r>
          </a:p>
          <a:p>
            <a:pPr algn="ctr">
              <a:lnSpc>
                <a:spcPct val="90000"/>
              </a:lnSpc>
            </a:pPr>
            <a:br>
              <a:rPr lang="en-US" sz="2000" dirty="0"/>
            </a:br>
            <a:r>
              <a:rPr lang="en-US" sz="2000" dirty="0"/>
              <a:t>Karishma Boodhoo – u23538199</a:t>
            </a:r>
          </a:p>
          <a:p>
            <a:pPr algn="ctr">
              <a:lnSpc>
                <a:spcPct val="90000"/>
              </a:lnSpc>
            </a:pPr>
            <a:br>
              <a:rPr lang="en-US" sz="2000" dirty="0"/>
            </a:br>
            <a:r>
              <a:rPr lang="en-US" sz="2000" dirty="0"/>
              <a:t>Rene Reddy – u23558572</a:t>
            </a:r>
          </a:p>
          <a:p>
            <a:pPr algn="ctr">
              <a:lnSpc>
                <a:spcPct val="90000"/>
              </a:lnSpc>
            </a:pPr>
            <a:br>
              <a:rPr lang="en-US" sz="2000" dirty="0"/>
            </a:br>
            <a:r>
              <a:rPr lang="en-US" sz="2000" dirty="0" err="1"/>
              <a:t>Kiolin</a:t>
            </a:r>
            <a:r>
              <a:rPr lang="en-US" sz="2000" dirty="0"/>
              <a:t> Gounden – u22647300</a:t>
            </a:r>
          </a:p>
        </p:txBody>
      </p:sp>
    </p:spTree>
    <p:extLst>
      <p:ext uri="{BB962C8B-B14F-4D97-AF65-F5344CB8AC3E}">
        <p14:creationId xmlns:p14="http://schemas.microsoft.com/office/powerpoint/2010/main" val="222016747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id="{A575BE19-50A2-5119-C350-4AE854262EE7}"/>
            </a:ext>
          </a:extLst>
        </p:cNvPr>
        <p:cNvGrpSpPr/>
        <p:nvPr/>
      </p:nvGrpSpPr>
      <p:grpSpPr>
        <a:xfrm>
          <a:off x="0" y="0"/>
          <a:ext cx="0" cy="0"/>
          <a:chOff x="0" y="0"/>
          <a:chExt cx="0" cy="0"/>
        </a:xfrm>
      </p:grpSpPr>
      <p:grpSp>
        <p:nvGrpSpPr>
          <p:cNvPr id="26" name="Group 25">
            <a:extLst>
              <a:ext uri="{FF2B5EF4-FFF2-40B4-BE49-F238E27FC236}">
                <a16:creationId xmlns:a16="http://schemas.microsoft.com/office/drawing/2014/main" id="{C4DBDFA9-08EB-4D7B-A78D-C55FA04115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27" name="Freeform 6">
              <a:extLst>
                <a:ext uri="{FF2B5EF4-FFF2-40B4-BE49-F238E27FC236}">
                  <a16:creationId xmlns:a16="http://schemas.microsoft.com/office/drawing/2014/main" id="{B5DB6DAD-8C73-48BA-A076-DD97829AC8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ZA"/>
            </a:p>
          </p:txBody>
        </p:sp>
        <p:sp>
          <p:nvSpPr>
            <p:cNvPr id="28" name="Freeform 7">
              <a:extLst>
                <a:ext uri="{FF2B5EF4-FFF2-40B4-BE49-F238E27FC236}">
                  <a16:creationId xmlns:a16="http://schemas.microsoft.com/office/drawing/2014/main" id="{049C0B3B-222A-4303-80BE-D4314A395A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ZA"/>
            </a:p>
          </p:txBody>
        </p:sp>
        <p:sp>
          <p:nvSpPr>
            <p:cNvPr id="29" name="Freeform 9">
              <a:extLst>
                <a:ext uri="{FF2B5EF4-FFF2-40B4-BE49-F238E27FC236}">
                  <a16:creationId xmlns:a16="http://schemas.microsoft.com/office/drawing/2014/main" id="{07FDF952-3B6F-4C6D-B66C-94D87E627C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ZA"/>
            </a:p>
          </p:txBody>
        </p:sp>
        <p:sp>
          <p:nvSpPr>
            <p:cNvPr id="30" name="Freeform 10">
              <a:extLst>
                <a:ext uri="{FF2B5EF4-FFF2-40B4-BE49-F238E27FC236}">
                  <a16:creationId xmlns:a16="http://schemas.microsoft.com/office/drawing/2014/main" id="{EEBA0FAD-1126-46FB-9D2D-BEA3E8FC4E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ZA"/>
            </a:p>
          </p:txBody>
        </p:sp>
        <p:sp>
          <p:nvSpPr>
            <p:cNvPr id="31" name="Freeform 11">
              <a:extLst>
                <a:ext uri="{FF2B5EF4-FFF2-40B4-BE49-F238E27FC236}">
                  <a16:creationId xmlns:a16="http://schemas.microsoft.com/office/drawing/2014/main" id="{58A7569F-71E5-4C1E-8F61-7B4D50B6B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ZA"/>
            </a:p>
          </p:txBody>
        </p:sp>
        <p:sp>
          <p:nvSpPr>
            <p:cNvPr id="32" name="Freeform 12">
              <a:extLst>
                <a:ext uri="{FF2B5EF4-FFF2-40B4-BE49-F238E27FC236}">
                  <a16:creationId xmlns:a16="http://schemas.microsoft.com/office/drawing/2014/main" id="{1E25C137-81F4-4388-AAAC-599E23DED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ZA"/>
            </a:p>
          </p:txBody>
        </p:sp>
      </p:grpSp>
      <p:sp useBgFill="1">
        <p:nvSpPr>
          <p:cNvPr id="34" name="Rectangle 33">
            <a:extLst>
              <a:ext uri="{FF2B5EF4-FFF2-40B4-BE49-F238E27FC236}">
                <a16:creationId xmlns:a16="http://schemas.microsoft.com/office/drawing/2014/main" id="{8A52ED48-7BA3-4D41-89CA-D8DE0DAF6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19B9D5-1AAD-AD80-BEDB-B669355606EA}"/>
              </a:ext>
            </a:extLst>
          </p:cNvPr>
          <p:cNvSpPr>
            <a:spLocks noGrp="1"/>
          </p:cNvSpPr>
          <p:nvPr>
            <p:ph type="title"/>
          </p:nvPr>
        </p:nvSpPr>
        <p:spPr>
          <a:xfrm>
            <a:off x="8041479" y="1048382"/>
            <a:ext cx="3461281" cy="676597"/>
          </a:xfrm>
        </p:spPr>
        <p:txBody>
          <a:bodyPr vert="horz" lIns="91440" tIns="45720" rIns="91440" bIns="45720" rtlCol="0" anchor="b">
            <a:normAutofit/>
          </a:bodyPr>
          <a:lstStyle/>
          <a:p>
            <a:r>
              <a:rPr lang="en-US" sz="3200" b="1" dirty="0"/>
              <a:t>Pattern 8: Iterator </a:t>
            </a:r>
          </a:p>
        </p:txBody>
      </p:sp>
      <p:grpSp>
        <p:nvGrpSpPr>
          <p:cNvPr id="36" name="Group 35">
            <a:extLst>
              <a:ext uri="{FF2B5EF4-FFF2-40B4-BE49-F238E27FC236}">
                <a16:creationId xmlns:a16="http://schemas.microsoft.com/office/drawing/2014/main" id="{8B9CD1EF-01C1-48B4-9F0E-3ED8A9878D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6714" y="-4763"/>
            <a:ext cx="5014912" cy="6862763"/>
            <a:chOff x="2928938" y="-4763"/>
            <a:chExt cx="5014912" cy="6862763"/>
          </a:xfrm>
        </p:grpSpPr>
        <p:sp>
          <p:nvSpPr>
            <p:cNvPr id="37" name="Freeform 6">
              <a:extLst>
                <a:ext uri="{FF2B5EF4-FFF2-40B4-BE49-F238E27FC236}">
                  <a16:creationId xmlns:a16="http://schemas.microsoft.com/office/drawing/2014/main" id="{0B11C776-A269-420E-8A45-01871212E2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ZA"/>
            </a:p>
          </p:txBody>
        </p:sp>
        <p:sp>
          <p:nvSpPr>
            <p:cNvPr id="38" name="Freeform 7">
              <a:extLst>
                <a:ext uri="{FF2B5EF4-FFF2-40B4-BE49-F238E27FC236}">
                  <a16:creationId xmlns:a16="http://schemas.microsoft.com/office/drawing/2014/main" id="{25A997C2-CCC6-4C9F-8A7F-CD0E7B405E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ZA"/>
            </a:p>
          </p:txBody>
        </p:sp>
        <p:sp>
          <p:nvSpPr>
            <p:cNvPr id="39" name="Freeform 25">
              <a:extLst>
                <a:ext uri="{FF2B5EF4-FFF2-40B4-BE49-F238E27FC236}">
                  <a16:creationId xmlns:a16="http://schemas.microsoft.com/office/drawing/2014/main" id="{075AB2EA-AC81-454C-8176-40AFBAA7F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ZA"/>
            </a:p>
          </p:txBody>
        </p:sp>
        <p:sp>
          <p:nvSpPr>
            <p:cNvPr id="40" name="Freeform 26">
              <a:extLst>
                <a:ext uri="{FF2B5EF4-FFF2-40B4-BE49-F238E27FC236}">
                  <a16:creationId xmlns:a16="http://schemas.microsoft.com/office/drawing/2014/main" id="{E4F6EE63-683A-4781-9CE9-B21FB0596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ZA"/>
            </a:p>
          </p:txBody>
        </p:sp>
        <p:sp>
          <p:nvSpPr>
            <p:cNvPr id="41" name="Freeform 27">
              <a:extLst>
                <a:ext uri="{FF2B5EF4-FFF2-40B4-BE49-F238E27FC236}">
                  <a16:creationId xmlns:a16="http://schemas.microsoft.com/office/drawing/2014/main" id="{ECC2F271-A3DA-43CC-9A45-7D9C07EEB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ZA"/>
            </a:p>
          </p:txBody>
        </p:sp>
        <p:sp>
          <p:nvSpPr>
            <p:cNvPr id="42" name="Freeform 28">
              <a:extLst>
                <a:ext uri="{FF2B5EF4-FFF2-40B4-BE49-F238E27FC236}">
                  <a16:creationId xmlns:a16="http://schemas.microsoft.com/office/drawing/2014/main" id="{D1E6010C-E8FD-495D-B422-53D4C4163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ZA"/>
            </a:p>
          </p:txBody>
        </p:sp>
      </p:grpSp>
      <p:sp>
        <p:nvSpPr>
          <p:cNvPr id="44" name="Rounded Rectangle 16">
            <a:extLst>
              <a:ext uri="{FF2B5EF4-FFF2-40B4-BE49-F238E27FC236}">
                <a16:creationId xmlns:a16="http://schemas.microsoft.com/office/drawing/2014/main" id="{7F87B64D-2D9A-476A-BBAA-92E5E5E0FE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693" y="648931"/>
            <a:ext cx="6854433"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F7B82EE-04BB-AC68-8E37-F7C08118B121}"/>
              </a:ext>
            </a:extLst>
          </p:cNvPr>
          <p:cNvSpPr txBox="1"/>
          <p:nvPr/>
        </p:nvSpPr>
        <p:spPr>
          <a:xfrm>
            <a:off x="8996516" y="2192594"/>
            <a:ext cx="2300749" cy="2074607"/>
          </a:xfrm>
          <a:prstGeom prst="rect">
            <a:avLst/>
          </a:prstGeom>
        </p:spPr>
        <p:txBody>
          <a:bodyPr vert="horz" lIns="91440" tIns="45720" rIns="91440" bIns="45720" rtlCol="0" anchor="t">
            <a:normAutofit/>
          </a:bodyPr>
          <a:lstStyle/>
          <a:p>
            <a:pPr>
              <a:spcBef>
                <a:spcPct val="20000"/>
              </a:spcBef>
              <a:spcAft>
                <a:spcPts val="600"/>
              </a:spcAft>
              <a:buClr>
                <a:schemeClr val="accent1">
                  <a:lumMod val="75000"/>
                </a:schemeClr>
              </a:buClr>
              <a:buSzPct val="145000"/>
            </a:pPr>
            <a:endParaRPr lang="en-US" sz="1600" dirty="0"/>
          </a:p>
        </p:txBody>
      </p:sp>
      <p:sp>
        <p:nvSpPr>
          <p:cNvPr id="3" name="TextBox 2">
            <a:extLst>
              <a:ext uri="{FF2B5EF4-FFF2-40B4-BE49-F238E27FC236}">
                <a16:creationId xmlns:a16="http://schemas.microsoft.com/office/drawing/2014/main" id="{FE66D056-6687-3059-1ABB-00D5D5F92E57}"/>
              </a:ext>
            </a:extLst>
          </p:cNvPr>
          <p:cNvSpPr txBox="1"/>
          <p:nvPr/>
        </p:nvSpPr>
        <p:spPr>
          <a:xfrm>
            <a:off x="8319052" y="2504661"/>
            <a:ext cx="2883936" cy="2308324"/>
          </a:xfrm>
          <a:prstGeom prst="rect">
            <a:avLst/>
          </a:prstGeom>
          <a:noFill/>
        </p:spPr>
        <p:txBody>
          <a:bodyPr wrap="square" rtlCol="0">
            <a:spAutoFit/>
          </a:bodyPr>
          <a:lstStyle/>
          <a:p>
            <a:r>
              <a:rPr lang="en-ZA" u="sng" dirty="0"/>
              <a:t>Participants:</a:t>
            </a:r>
          </a:p>
          <a:p>
            <a:endParaRPr lang="en-ZA" dirty="0"/>
          </a:p>
          <a:p>
            <a:r>
              <a:rPr lang="en-ZA" dirty="0"/>
              <a:t>Iterator – Iterator</a:t>
            </a:r>
          </a:p>
          <a:p>
            <a:r>
              <a:rPr lang="en-ZA" dirty="0" err="1"/>
              <a:t>ConcreteIterator</a:t>
            </a:r>
            <a:r>
              <a:rPr lang="en-ZA" dirty="0"/>
              <a:t> – </a:t>
            </a:r>
            <a:r>
              <a:rPr lang="en-ZA" dirty="0" err="1"/>
              <a:t>PlantIterator</a:t>
            </a:r>
            <a:endParaRPr lang="en-ZA" dirty="0"/>
          </a:p>
          <a:p>
            <a:r>
              <a:rPr lang="en-ZA" dirty="0"/>
              <a:t> Aggregate – </a:t>
            </a:r>
            <a:r>
              <a:rPr lang="en-ZA" dirty="0" err="1"/>
              <a:t>PlantContainer</a:t>
            </a:r>
            <a:endParaRPr lang="en-ZA" dirty="0"/>
          </a:p>
          <a:p>
            <a:r>
              <a:rPr lang="en-ZA" dirty="0" err="1"/>
              <a:t>ConcreteAggregate</a:t>
            </a:r>
            <a:r>
              <a:rPr lang="en-ZA" dirty="0"/>
              <a:t> - </a:t>
            </a:r>
            <a:r>
              <a:rPr lang="en-ZA" dirty="0" err="1"/>
              <a:t>PlantInventory</a:t>
            </a:r>
            <a:endParaRPr lang="en-ZA" dirty="0"/>
          </a:p>
        </p:txBody>
      </p:sp>
      <p:pic>
        <p:nvPicPr>
          <p:cNvPr id="5" name="Picture 4" descr="A screenshot of a computer screen&#10;&#10;AI-generated content may be incorrect.">
            <a:extLst>
              <a:ext uri="{FF2B5EF4-FFF2-40B4-BE49-F238E27FC236}">
                <a16:creationId xmlns:a16="http://schemas.microsoft.com/office/drawing/2014/main" id="{ABFB9FA4-6161-D059-0FFE-292A66FB00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370" y="1724979"/>
            <a:ext cx="6735077" cy="2836773"/>
          </a:xfrm>
          <a:prstGeom prst="rect">
            <a:avLst/>
          </a:prstGeom>
        </p:spPr>
      </p:pic>
    </p:spTree>
    <p:extLst>
      <p:ext uri="{BB962C8B-B14F-4D97-AF65-F5344CB8AC3E}">
        <p14:creationId xmlns:p14="http://schemas.microsoft.com/office/powerpoint/2010/main" val="1621896783"/>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id="{35C40854-E7BE-81DC-031F-E3587244C856}"/>
            </a:ext>
          </a:extLst>
        </p:cNvPr>
        <p:cNvGrpSpPr/>
        <p:nvPr/>
      </p:nvGrpSpPr>
      <p:grpSpPr>
        <a:xfrm>
          <a:off x="0" y="0"/>
          <a:ext cx="0" cy="0"/>
          <a:chOff x="0" y="0"/>
          <a:chExt cx="0" cy="0"/>
        </a:xfrm>
      </p:grpSpPr>
      <p:grpSp>
        <p:nvGrpSpPr>
          <p:cNvPr id="26" name="Group 25">
            <a:extLst>
              <a:ext uri="{FF2B5EF4-FFF2-40B4-BE49-F238E27FC236}">
                <a16:creationId xmlns:a16="http://schemas.microsoft.com/office/drawing/2014/main" id="{C4DBDFA9-08EB-4D7B-A78D-C55FA04115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27" name="Freeform 6">
              <a:extLst>
                <a:ext uri="{FF2B5EF4-FFF2-40B4-BE49-F238E27FC236}">
                  <a16:creationId xmlns:a16="http://schemas.microsoft.com/office/drawing/2014/main" id="{B5DB6DAD-8C73-48BA-A076-DD97829AC8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ZA"/>
            </a:p>
          </p:txBody>
        </p:sp>
        <p:sp>
          <p:nvSpPr>
            <p:cNvPr id="28" name="Freeform 7">
              <a:extLst>
                <a:ext uri="{FF2B5EF4-FFF2-40B4-BE49-F238E27FC236}">
                  <a16:creationId xmlns:a16="http://schemas.microsoft.com/office/drawing/2014/main" id="{049C0B3B-222A-4303-80BE-D4314A395A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ZA"/>
            </a:p>
          </p:txBody>
        </p:sp>
        <p:sp>
          <p:nvSpPr>
            <p:cNvPr id="29" name="Freeform 9">
              <a:extLst>
                <a:ext uri="{FF2B5EF4-FFF2-40B4-BE49-F238E27FC236}">
                  <a16:creationId xmlns:a16="http://schemas.microsoft.com/office/drawing/2014/main" id="{07FDF952-3B6F-4C6D-B66C-94D87E627C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ZA"/>
            </a:p>
          </p:txBody>
        </p:sp>
        <p:sp>
          <p:nvSpPr>
            <p:cNvPr id="30" name="Freeform 10">
              <a:extLst>
                <a:ext uri="{FF2B5EF4-FFF2-40B4-BE49-F238E27FC236}">
                  <a16:creationId xmlns:a16="http://schemas.microsoft.com/office/drawing/2014/main" id="{EEBA0FAD-1126-46FB-9D2D-BEA3E8FC4E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ZA"/>
            </a:p>
          </p:txBody>
        </p:sp>
        <p:sp>
          <p:nvSpPr>
            <p:cNvPr id="31" name="Freeform 11">
              <a:extLst>
                <a:ext uri="{FF2B5EF4-FFF2-40B4-BE49-F238E27FC236}">
                  <a16:creationId xmlns:a16="http://schemas.microsoft.com/office/drawing/2014/main" id="{58A7569F-71E5-4C1E-8F61-7B4D50B6B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ZA"/>
            </a:p>
          </p:txBody>
        </p:sp>
        <p:sp>
          <p:nvSpPr>
            <p:cNvPr id="32" name="Freeform 12">
              <a:extLst>
                <a:ext uri="{FF2B5EF4-FFF2-40B4-BE49-F238E27FC236}">
                  <a16:creationId xmlns:a16="http://schemas.microsoft.com/office/drawing/2014/main" id="{1E25C137-81F4-4388-AAAC-599E23DED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ZA"/>
            </a:p>
          </p:txBody>
        </p:sp>
      </p:grpSp>
      <p:sp useBgFill="1">
        <p:nvSpPr>
          <p:cNvPr id="34" name="Rectangle 33">
            <a:extLst>
              <a:ext uri="{FF2B5EF4-FFF2-40B4-BE49-F238E27FC236}">
                <a16:creationId xmlns:a16="http://schemas.microsoft.com/office/drawing/2014/main" id="{8A52ED48-7BA3-4D41-89CA-D8DE0DAF6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90AD1C-FA50-FDF2-B2B0-6830853D64AB}"/>
              </a:ext>
            </a:extLst>
          </p:cNvPr>
          <p:cNvSpPr>
            <a:spLocks noGrp="1"/>
          </p:cNvSpPr>
          <p:nvPr>
            <p:ph type="title"/>
          </p:nvPr>
        </p:nvSpPr>
        <p:spPr>
          <a:xfrm>
            <a:off x="8041742" y="648931"/>
            <a:ext cx="3461281" cy="713328"/>
          </a:xfrm>
        </p:spPr>
        <p:txBody>
          <a:bodyPr vert="horz" lIns="91440" tIns="45720" rIns="91440" bIns="45720" rtlCol="0" anchor="b">
            <a:normAutofit/>
          </a:bodyPr>
          <a:lstStyle/>
          <a:p>
            <a:pPr algn="l"/>
            <a:r>
              <a:rPr lang="en-US" sz="3200" b="1" dirty="0"/>
              <a:t>Pattern 9: Builder </a:t>
            </a:r>
          </a:p>
        </p:txBody>
      </p:sp>
      <p:grpSp>
        <p:nvGrpSpPr>
          <p:cNvPr id="36" name="Group 35">
            <a:extLst>
              <a:ext uri="{FF2B5EF4-FFF2-40B4-BE49-F238E27FC236}">
                <a16:creationId xmlns:a16="http://schemas.microsoft.com/office/drawing/2014/main" id="{8B9CD1EF-01C1-48B4-9F0E-3ED8A9878D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6714" y="-4763"/>
            <a:ext cx="5014912" cy="6862763"/>
            <a:chOff x="2928938" y="-4763"/>
            <a:chExt cx="5014912" cy="6862763"/>
          </a:xfrm>
        </p:grpSpPr>
        <p:sp>
          <p:nvSpPr>
            <p:cNvPr id="37" name="Freeform 6">
              <a:extLst>
                <a:ext uri="{FF2B5EF4-FFF2-40B4-BE49-F238E27FC236}">
                  <a16:creationId xmlns:a16="http://schemas.microsoft.com/office/drawing/2014/main" id="{0B11C776-A269-420E-8A45-01871212E2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ZA"/>
            </a:p>
          </p:txBody>
        </p:sp>
        <p:sp>
          <p:nvSpPr>
            <p:cNvPr id="38" name="Freeform 7">
              <a:extLst>
                <a:ext uri="{FF2B5EF4-FFF2-40B4-BE49-F238E27FC236}">
                  <a16:creationId xmlns:a16="http://schemas.microsoft.com/office/drawing/2014/main" id="{25A997C2-CCC6-4C9F-8A7F-CD0E7B405E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ZA"/>
            </a:p>
          </p:txBody>
        </p:sp>
        <p:sp>
          <p:nvSpPr>
            <p:cNvPr id="39" name="Freeform 25">
              <a:extLst>
                <a:ext uri="{FF2B5EF4-FFF2-40B4-BE49-F238E27FC236}">
                  <a16:creationId xmlns:a16="http://schemas.microsoft.com/office/drawing/2014/main" id="{075AB2EA-AC81-454C-8176-40AFBAA7F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ZA"/>
            </a:p>
          </p:txBody>
        </p:sp>
        <p:sp>
          <p:nvSpPr>
            <p:cNvPr id="40" name="Freeform 26">
              <a:extLst>
                <a:ext uri="{FF2B5EF4-FFF2-40B4-BE49-F238E27FC236}">
                  <a16:creationId xmlns:a16="http://schemas.microsoft.com/office/drawing/2014/main" id="{E4F6EE63-683A-4781-9CE9-B21FB0596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ZA"/>
            </a:p>
          </p:txBody>
        </p:sp>
        <p:sp>
          <p:nvSpPr>
            <p:cNvPr id="41" name="Freeform 27">
              <a:extLst>
                <a:ext uri="{FF2B5EF4-FFF2-40B4-BE49-F238E27FC236}">
                  <a16:creationId xmlns:a16="http://schemas.microsoft.com/office/drawing/2014/main" id="{ECC2F271-A3DA-43CC-9A45-7D9C07EEB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ZA"/>
            </a:p>
          </p:txBody>
        </p:sp>
        <p:sp>
          <p:nvSpPr>
            <p:cNvPr id="42" name="Freeform 28">
              <a:extLst>
                <a:ext uri="{FF2B5EF4-FFF2-40B4-BE49-F238E27FC236}">
                  <a16:creationId xmlns:a16="http://schemas.microsoft.com/office/drawing/2014/main" id="{D1E6010C-E8FD-495D-B422-53D4C4163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ZA"/>
            </a:p>
          </p:txBody>
        </p:sp>
      </p:grpSp>
      <p:sp>
        <p:nvSpPr>
          <p:cNvPr id="44" name="Rounded Rectangle 16">
            <a:extLst>
              <a:ext uri="{FF2B5EF4-FFF2-40B4-BE49-F238E27FC236}">
                <a16:creationId xmlns:a16="http://schemas.microsoft.com/office/drawing/2014/main" id="{7F87B64D-2D9A-476A-BBAA-92E5E5E0FE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693" y="648931"/>
            <a:ext cx="6854433"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 program&#10;&#10;AI-generated content may be incorrect.">
            <a:extLst>
              <a:ext uri="{FF2B5EF4-FFF2-40B4-BE49-F238E27FC236}">
                <a16:creationId xmlns:a16="http://schemas.microsoft.com/office/drawing/2014/main" id="{2555C8A9-C300-AA75-257D-EB4EA97B7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550" y="1362258"/>
            <a:ext cx="6202778" cy="3845722"/>
          </a:xfrm>
          <a:prstGeom prst="rect">
            <a:avLst/>
          </a:prstGeom>
        </p:spPr>
      </p:pic>
      <p:sp>
        <p:nvSpPr>
          <p:cNvPr id="10" name="TextBox 9">
            <a:extLst>
              <a:ext uri="{FF2B5EF4-FFF2-40B4-BE49-F238E27FC236}">
                <a16:creationId xmlns:a16="http://schemas.microsoft.com/office/drawing/2014/main" id="{14F67AB8-3ECB-1D3B-100B-53E5895BFF03}"/>
              </a:ext>
            </a:extLst>
          </p:cNvPr>
          <p:cNvSpPr txBox="1"/>
          <p:nvPr/>
        </p:nvSpPr>
        <p:spPr>
          <a:xfrm>
            <a:off x="8996516" y="2192594"/>
            <a:ext cx="2300749" cy="2074607"/>
          </a:xfrm>
          <a:prstGeom prst="rect">
            <a:avLst/>
          </a:prstGeom>
        </p:spPr>
        <p:txBody>
          <a:bodyPr vert="horz" lIns="91440" tIns="45720" rIns="91440" bIns="45720" rtlCol="0" anchor="t">
            <a:normAutofit/>
          </a:bodyPr>
          <a:lstStyle/>
          <a:p>
            <a:pPr>
              <a:spcBef>
                <a:spcPct val="20000"/>
              </a:spcBef>
              <a:spcAft>
                <a:spcPts val="600"/>
              </a:spcAft>
              <a:buClr>
                <a:schemeClr val="accent1">
                  <a:lumMod val="75000"/>
                </a:schemeClr>
              </a:buClr>
              <a:buSzPct val="145000"/>
            </a:pPr>
            <a:endParaRPr lang="en-US" sz="1600" dirty="0"/>
          </a:p>
        </p:txBody>
      </p:sp>
      <p:sp>
        <p:nvSpPr>
          <p:cNvPr id="5" name="TextBox 4">
            <a:extLst>
              <a:ext uri="{FF2B5EF4-FFF2-40B4-BE49-F238E27FC236}">
                <a16:creationId xmlns:a16="http://schemas.microsoft.com/office/drawing/2014/main" id="{334BE535-8259-334A-B2F9-4E08076B7D27}"/>
              </a:ext>
            </a:extLst>
          </p:cNvPr>
          <p:cNvSpPr txBox="1"/>
          <p:nvPr/>
        </p:nvSpPr>
        <p:spPr>
          <a:xfrm>
            <a:off x="8041742" y="1685266"/>
            <a:ext cx="3891756" cy="1723549"/>
          </a:xfrm>
          <a:prstGeom prst="rect">
            <a:avLst/>
          </a:prstGeom>
          <a:noFill/>
        </p:spPr>
        <p:txBody>
          <a:bodyPr wrap="square" rtlCol="0">
            <a:spAutoFit/>
          </a:bodyPr>
          <a:lstStyle/>
          <a:p>
            <a:r>
              <a:rPr lang="en-ZA" b="1" dirty="0"/>
              <a:t>Participants</a:t>
            </a:r>
            <a:r>
              <a:rPr lang="en-ZA" dirty="0"/>
              <a:t>:</a:t>
            </a:r>
          </a:p>
          <a:p>
            <a:pPr marL="285750" indent="-285750">
              <a:buFont typeface="Arial" panose="020B0604020202020204" pitchFamily="34" charset="0"/>
              <a:buChar char="•"/>
            </a:pPr>
            <a:r>
              <a:rPr lang="en-ZA" b="1" dirty="0"/>
              <a:t>Director</a:t>
            </a:r>
            <a:r>
              <a:rPr lang="en-ZA" dirty="0"/>
              <a:t>: </a:t>
            </a:r>
            <a:r>
              <a:rPr lang="en-ZA" sz="1600" dirty="0"/>
              <a:t>Director</a:t>
            </a:r>
          </a:p>
          <a:p>
            <a:pPr marL="285750" indent="-285750">
              <a:buFont typeface="Arial" panose="020B0604020202020204" pitchFamily="34" charset="0"/>
              <a:buChar char="•"/>
            </a:pPr>
            <a:r>
              <a:rPr lang="en-ZA" b="1" dirty="0"/>
              <a:t>Builder</a:t>
            </a:r>
            <a:r>
              <a:rPr lang="en-ZA" dirty="0"/>
              <a:t>: </a:t>
            </a:r>
            <a:r>
              <a:rPr lang="en-ZA" sz="1600" dirty="0" err="1"/>
              <a:t>ArrangementBuilder</a:t>
            </a:r>
            <a:endParaRPr lang="en-ZA" sz="1600" dirty="0"/>
          </a:p>
          <a:p>
            <a:pPr marL="285750" indent="-285750">
              <a:buFont typeface="Arial" panose="020B0604020202020204" pitchFamily="34" charset="0"/>
              <a:buChar char="•"/>
            </a:pPr>
            <a:r>
              <a:rPr lang="en-ZA" b="1" dirty="0" err="1"/>
              <a:t>ConcreteBuilder</a:t>
            </a:r>
            <a:r>
              <a:rPr lang="en-ZA" b="1" dirty="0"/>
              <a:t>: </a:t>
            </a:r>
            <a:r>
              <a:rPr lang="en-ZA" sz="1600" dirty="0" err="1"/>
              <a:t>ConcreteArrangementBuilder</a:t>
            </a:r>
            <a:endParaRPr lang="en-ZA" sz="1600" dirty="0"/>
          </a:p>
          <a:p>
            <a:pPr marL="285750" indent="-285750">
              <a:buFont typeface="Arial" panose="020B0604020202020204" pitchFamily="34" charset="0"/>
              <a:buChar char="•"/>
            </a:pPr>
            <a:r>
              <a:rPr lang="en-ZA" b="1" dirty="0"/>
              <a:t>Product: </a:t>
            </a:r>
            <a:r>
              <a:rPr lang="en-ZA" sz="1600" dirty="0"/>
              <a:t>Arrangement</a:t>
            </a:r>
          </a:p>
        </p:txBody>
      </p:sp>
      <p:sp>
        <p:nvSpPr>
          <p:cNvPr id="6" name="TextBox 5">
            <a:extLst>
              <a:ext uri="{FF2B5EF4-FFF2-40B4-BE49-F238E27FC236}">
                <a16:creationId xmlns:a16="http://schemas.microsoft.com/office/drawing/2014/main" id="{8F007A29-A261-90A6-FE68-E20C888DE1CA}"/>
              </a:ext>
            </a:extLst>
          </p:cNvPr>
          <p:cNvSpPr txBox="1"/>
          <p:nvPr/>
        </p:nvSpPr>
        <p:spPr>
          <a:xfrm>
            <a:off x="7741147" y="3759873"/>
            <a:ext cx="4319673" cy="2246769"/>
          </a:xfrm>
          <a:prstGeom prst="rect">
            <a:avLst/>
          </a:prstGeom>
          <a:noFill/>
        </p:spPr>
        <p:txBody>
          <a:bodyPr wrap="square" rtlCol="0">
            <a:spAutoFit/>
          </a:bodyPr>
          <a:lstStyle/>
          <a:p>
            <a:r>
              <a:rPr lang="en-US" sz="1400" dirty="0"/>
              <a:t>The Builder pattern enables flexible, step-by-step creation of customizable arrangements.</a:t>
            </a:r>
            <a:br>
              <a:rPr lang="en-US" sz="1400" dirty="0"/>
            </a:br>
            <a:r>
              <a:rPr lang="en-US" sz="1400" b="1" dirty="0"/>
              <a:t>Director</a:t>
            </a:r>
            <a:r>
              <a:rPr lang="en-US" sz="1400" dirty="0"/>
              <a:t> – Orchestrates the build process and enforces construction order.</a:t>
            </a:r>
            <a:br>
              <a:rPr lang="en-US" sz="1400" dirty="0"/>
            </a:br>
            <a:r>
              <a:rPr lang="en-US" sz="1400" b="1" dirty="0" err="1"/>
              <a:t>ArrangementBuilder</a:t>
            </a:r>
            <a:r>
              <a:rPr lang="en-US" sz="1400" dirty="0"/>
              <a:t> – Defines abstract steps for creating arrangement parts.</a:t>
            </a:r>
            <a:br>
              <a:rPr lang="en-US" sz="1400" dirty="0"/>
            </a:br>
            <a:r>
              <a:rPr lang="en-US" sz="1400" b="1" dirty="0" err="1"/>
              <a:t>ConcreteArrangementBuilder</a:t>
            </a:r>
            <a:r>
              <a:rPr lang="en-US" sz="1400" dirty="0"/>
              <a:t> – Implements the actual build logic (pots, wraps, notes).</a:t>
            </a:r>
            <a:br>
              <a:rPr lang="en-US" sz="1400" dirty="0"/>
            </a:br>
            <a:r>
              <a:rPr lang="en-US" sz="1400" b="1" dirty="0"/>
              <a:t>Product</a:t>
            </a:r>
            <a:r>
              <a:rPr lang="en-US" sz="1400" dirty="0"/>
              <a:t> – The completed arrangement composed of decorated items.</a:t>
            </a:r>
          </a:p>
        </p:txBody>
      </p:sp>
    </p:spTree>
    <p:extLst>
      <p:ext uri="{BB962C8B-B14F-4D97-AF65-F5344CB8AC3E}">
        <p14:creationId xmlns:p14="http://schemas.microsoft.com/office/powerpoint/2010/main" val="2289770718"/>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id="{D044F46E-F2C2-6B51-D44D-A74E9627AA61}"/>
            </a:ext>
          </a:extLst>
        </p:cNvPr>
        <p:cNvGrpSpPr/>
        <p:nvPr/>
      </p:nvGrpSpPr>
      <p:grpSpPr>
        <a:xfrm>
          <a:off x="0" y="0"/>
          <a:ext cx="0" cy="0"/>
          <a:chOff x="0" y="0"/>
          <a:chExt cx="0" cy="0"/>
        </a:xfrm>
      </p:grpSpPr>
      <p:grpSp>
        <p:nvGrpSpPr>
          <p:cNvPr id="26" name="Group 25">
            <a:extLst>
              <a:ext uri="{FF2B5EF4-FFF2-40B4-BE49-F238E27FC236}">
                <a16:creationId xmlns:a16="http://schemas.microsoft.com/office/drawing/2014/main" id="{C6B6D34E-77B6-EC81-B739-A1AA8592C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27" name="Freeform 6">
              <a:extLst>
                <a:ext uri="{FF2B5EF4-FFF2-40B4-BE49-F238E27FC236}">
                  <a16:creationId xmlns:a16="http://schemas.microsoft.com/office/drawing/2014/main" id="{CEB21289-D1DC-C6DF-A770-FF073E7F9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ZA"/>
            </a:p>
          </p:txBody>
        </p:sp>
        <p:sp>
          <p:nvSpPr>
            <p:cNvPr id="28" name="Freeform 7">
              <a:extLst>
                <a:ext uri="{FF2B5EF4-FFF2-40B4-BE49-F238E27FC236}">
                  <a16:creationId xmlns:a16="http://schemas.microsoft.com/office/drawing/2014/main" id="{D4CD2AA8-2E7E-5E57-F961-35A4649EF1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ZA"/>
            </a:p>
          </p:txBody>
        </p:sp>
        <p:sp>
          <p:nvSpPr>
            <p:cNvPr id="29" name="Freeform 9">
              <a:extLst>
                <a:ext uri="{FF2B5EF4-FFF2-40B4-BE49-F238E27FC236}">
                  <a16:creationId xmlns:a16="http://schemas.microsoft.com/office/drawing/2014/main" id="{659A8786-ED00-F2A2-0A15-8BB41930A5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ZA"/>
            </a:p>
          </p:txBody>
        </p:sp>
        <p:sp>
          <p:nvSpPr>
            <p:cNvPr id="30" name="Freeform 10">
              <a:extLst>
                <a:ext uri="{FF2B5EF4-FFF2-40B4-BE49-F238E27FC236}">
                  <a16:creationId xmlns:a16="http://schemas.microsoft.com/office/drawing/2014/main" id="{F2DEB7C3-0DDC-8601-E0D7-1B095E656F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ZA"/>
            </a:p>
          </p:txBody>
        </p:sp>
        <p:sp>
          <p:nvSpPr>
            <p:cNvPr id="31" name="Freeform 11">
              <a:extLst>
                <a:ext uri="{FF2B5EF4-FFF2-40B4-BE49-F238E27FC236}">
                  <a16:creationId xmlns:a16="http://schemas.microsoft.com/office/drawing/2014/main" id="{2B3233B9-F08A-47FA-BB61-D271CCDB8D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ZA"/>
            </a:p>
          </p:txBody>
        </p:sp>
        <p:sp>
          <p:nvSpPr>
            <p:cNvPr id="32" name="Freeform 12">
              <a:extLst>
                <a:ext uri="{FF2B5EF4-FFF2-40B4-BE49-F238E27FC236}">
                  <a16:creationId xmlns:a16="http://schemas.microsoft.com/office/drawing/2014/main" id="{159FB0DB-8A53-251D-2825-6F4C6B1EB2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ZA"/>
            </a:p>
          </p:txBody>
        </p:sp>
      </p:grpSp>
      <p:sp useBgFill="1">
        <p:nvSpPr>
          <p:cNvPr id="34" name="Rectangle 33">
            <a:extLst>
              <a:ext uri="{FF2B5EF4-FFF2-40B4-BE49-F238E27FC236}">
                <a16:creationId xmlns:a16="http://schemas.microsoft.com/office/drawing/2014/main" id="{19A4B826-D2E2-CE23-C327-B59749327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1EA16A-1447-4A3F-E282-46630DE57D86}"/>
              </a:ext>
            </a:extLst>
          </p:cNvPr>
          <p:cNvSpPr>
            <a:spLocks noGrp="1"/>
          </p:cNvSpPr>
          <p:nvPr>
            <p:ph type="title"/>
          </p:nvPr>
        </p:nvSpPr>
        <p:spPr>
          <a:xfrm>
            <a:off x="8041742" y="639099"/>
            <a:ext cx="3891756" cy="713328"/>
          </a:xfrm>
        </p:spPr>
        <p:txBody>
          <a:bodyPr vert="horz" lIns="91440" tIns="45720" rIns="91440" bIns="45720" rtlCol="0" anchor="b">
            <a:normAutofit fontScale="90000"/>
          </a:bodyPr>
          <a:lstStyle/>
          <a:p>
            <a:pPr algn="l"/>
            <a:r>
              <a:rPr lang="en-US" sz="3200" b="1" dirty="0"/>
              <a:t>Pattern 10: Decorator </a:t>
            </a:r>
          </a:p>
        </p:txBody>
      </p:sp>
      <p:grpSp>
        <p:nvGrpSpPr>
          <p:cNvPr id="36" name="Group 35">
            <a:extLst>
              <a:ext uri="{FF2B5EF4-FFF2-40B4-BE49-F238E27FC236}">
                <a16:creationId xmlns:a16="http://schemas.microsoft.com/office/drawing/2014/main" id="{889A65BE-93FE-A60A-B34C-8856CE6C9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6714" y="-4763"/>
            <a:ext cx="5014912" cy="6862763"/>
            <a:chOff x="2928938" y="-4763"/>
            <a:chExt cx="5014912" cy="6862763"/>
          </a:xfrm>
        </p:grpSpPr>
        <p:sp>
          <p:nvSpPr>
            <p:cNvPr id="37" name="Freeform 6">
              <a:extLst>
                <a:ext uri="{FF2B5EF4-FFF2-40B4-BE49-F238E27FC236}">
                  <a16:creationId xmlns:a16="http://schemas.microsoft.com/office/drawing/2014/main" id="{74758AF5-A1D2-BBB2-CF52-C67D80945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ZA"/>
            </a:p>
          </p:txBody>
        </p:sp>
        <p:sp>
          <p:nvSpPr>
            <p:cNvPr id="38" name="Freeform 7">
              <a:extLst>
                <a:ext uri="{FF2B5EF4-FFF2-40B4-BE49-F238E27FC236}">
                  <a16:creationId xmlns:a16="http://schemas.microsoft.com/office/drawing/2014/main" id="{B02432F4-0297-7270-48BD-22E30323B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ZA"/>
            </a:p>
          </p:txBody>
        </p:sp>
        <p:sp>
          <p:nvSpPr>
            <p:cNvPr id="39" name="Freeform 25">
              <a:extLst>
                <a:ext uri="{FF2B5EF4-FFF2-40B4-BE49-F238E27FC236}">
                  <a16:creationId xmlns:a16="http://schemas.microsoft.com/office/drawing/2014/main" id="{8B74020A-C39F-0E46-C314-25C4FEF2F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ZA"/>
            </a:p>
          </p:txBody>
        </p:sp>
        <p:sp>
          <p:nvSpPr>
            <p:cNvPr id="40" name="Freeform 26">
              <a:extLst>
                <a:ext uri="{FF2B5EF4-FFF2-40B4-BE49-F238E27FC236}">
                  <a16:creationId xmlns:a16="http://schemas.microsoft.com/office/drawing/2014/main" id="{57CF6DBF-A28C-5D4D-DC5D-BCE7CF5F5F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ZA"/>
            </a:p>
          </p:txBody>
        </p:sp>
        <p:sp>
          <p:nvSpPr>
            <p:cNvPr id="41" name="Freeform 27">
              <a:extLst>
                <a:ext uri="{FF2B5EF4-FFF2-40B4-BE49-F238E27FC236}">
                  <a16:creationId xmlns:a16="http://schemas.microsoft.com/office/drawing/2014/main" id="{56193F68-2059-B7F0-87DE-464F759A2A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ZA"/>
            </a:p>
          </p:txBody>
        </p:sp>
        <p:sp>
          <p:nvSpPr>
            <p:cNvPr id="42" name="Freeform 28">
              <a:extLst>
                <a:ext uri="{FF2B5EF4-FFF2-40B4-BE49-F238E27FC236}">
                  <a16:creationId xmlns:a16="http://schemas.microsoft.com/office/drawing/2014/main" id="{40F85F66-A7E2-63C0-8BE9-90E432B6F1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ZA"/>
            </a:p>
          </p:txBody>
        </p:sp>
      </p:grpSp>
      <p:sp>
        <p:nvSpPr>
          <p:cNvPr id="44" name="Rounded Rectangle 16">
            <a:extLst>
              <a:ext uri="{FF2B5EF4-FFF2-40B4-BE49-F238E27FC236}">
                <a16:creationId xmlns:a16="http://schemas.microsoft.com/office/drawing/2014/main" id="{085DC352-A1A3-984B-DDF6-477BC8C3B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693" y="648931"/>
            <a:ext cx="6854433"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E84B834-34F2-4FB5-F3B2-0D2BFAAB0BA0}"/>
              </a:ext>
            </a:extLst>
          </p:cNvPr>
          <p:cNvSpPr txBox="1"/>
          <p:nvPr/>
        </p:nvSpPr>
        <p:spPr>
          <a:xfrm>
            <a:off x="8996516" y="2192594"/>
            <a:ext cx="2300749" cy="2074607"/>
          </a:xfrm>
          <a:prstGeom prst="rect">
            <a:avLst/>
          </a:prstGeom>
        </p:spPr>
        <p:txBody>
          <a:bodyPr vert="horz" lIns="91440" tIns="45720" rIns="91440" bIns="45720" rtlCol="0" anchor="t">
            <a:normAutofit/>
          </a:bodyPr>
          <a:lstStyle/>
          <a:p>
            <a:pPr>
              <a:spcBef>
                <a:spcPct val="20000"/>
              </a:spcBef>
              <a:spcAft>
                <a:spcPts val="600"/>
              </a:spcAft>
              <a:buClr>
                <a:schemeClr val="accent1">
                  <a:lumMod val="75000"/>
                </a:schemeClr>
              </a:buClr>
              <a:buSzPct val="145000"/>
            </a:pPr>
            <a:endParaRPr lang="en-US" sz="1600" dirty="0"/>
          </a:p>
        </p:txBody>
      </p:sp>
      <p:sp>
        <p:nvSpPr>
          <p:cNvPr id="5" name="TextBox 4">
            <a:extLst>
              <a:ext uri="{FF2B5EF4-FFF2-40B4-BE49-F238E27FC236}">
                <a16:creationId xmlns:a16="http://schemas.microsoft.com/office/drawing/2014/main" id="{45F7EED5-4DDA-AE20-B148-1F657F5A1151}"/>
              </a:ext>
            </a:extLst>
          </p:cNvPr>
          <p:cNvSpPr txBox="1"/>
          <p:nvPr/>
        </p:nvSpPr>
        <p:spPr>
          <a:xfrm>
            <a:off x="8041742" y="1685266"/>
            <a:ext cx="3891756" cy="1754326"/>
          </a:xfrm>
          <a:prstGeom prst="rect">
            <a:avLst/>
          </a:prstGeom>
          <a:noFill/>
        </p:spPr>
        <p:txBody>
          <a:bodyPr wrap="square" rtlCol="0">
            <a:spAutoFit/>
          </a:bodyPr>
          <a:lstStyle/>
          <a:p>
            <a:r>
              <a:rPr lang="en-ZA" b="1" dirty="0"/>
              <a:t>Participants:</a:t>
            </a:r>
          </a:p>
          <a:p>
            <a:pPr marL="285750" indent="-285750">
              <a:buFont typeface="Arial" panose="020B0604020202020204" pitchFamily="34" charset="0"/>
              <a:buChar char="•"/>
            </a:pPr>
            <a:r>
              <a:rPr lang="en-ZA" b="1" dirty="0"/>
              <a:t>Component – </a:t>
            </a:r>
            <a:r>
              <a:rPr lang="en-ZA" sz="1600" dirty="0"/>
              <a:t>Item</a:t>
            </a:r>
          </a:p>
          <a:p>
            <a:pPr marL="285750" indent="-285750">
              <a:buFont typeface="Arial" panose="020B0604020202020204" pitchFamily="34" charset="0"/>
              <a:buChar char="•"/>
            </a:pPr>
            <a:r>
              <a:rPr lang="en-ZA" b="1" dirty="0" err="1"/>
              <a:t>ConcreteComponent</a:t>
            </a:r>
            <a:r>
              <a:rPr lang="en-ZA" b="1" dirty="0"/>
              <a:t> – </a:t>
            </a:r>
            <a:r>
              <a:rPr lang="en-ZA" sz="1600" dirty="0" err="1"/>
              <a:t>PlantItem</a:t>
            </a:r>
            <a:r>
              <a:rPr lang="en-ZA" b="1" dirty="0"/>
              <a:t> </a:t>
            </a:r>
          </a:p>
          <a:p>
            <a:pPr marL="285750" indent="-285750">
              <a:buFont typeface="Arial" panose="020B0604020202020204" pitchFamily="34" charset="0"/>
              <a:buChar char="•"/>
            </a:pPr>
            <a:r>
              <a:rPr lang="en-ZA" b="1" dirty="0"/>
              <a:t>Decorator – </a:t>
            </a:r>
            <a:r>
              <a:rPr lang="en-ZA" sz="1600" dirty="0" err="1"/>
              <a:t>ItemDecorator</a:t>
            </a:r>
            <a:endParaRPr lang="en-ZA" sz="1600" dirty="0"/>
          </a:p>
          <a:p>
            <a:pPr marL="285750" indent="-285750">
              <a:buFont typeface="Arial" panose="020B0604020202020204" pitchFamily="34" charset="0"/>
              <a:buChar char="•"/>
            </a:pPr>
            <a:r>
              <a:rPr lang="en-ZA" b="1" dirty="0" err="1"/>
              <a:t>ConcreteDecorator</a:t>
            </a:r>
            <a:r>
              <a:rPr lang="en-ZA" b="1" dirty="0"/>
              <a:t> – </a:t>
            </a:r>
            <a:r>
              <a:rPr lang="en-ZA" sz="1600" dirty="0" err="1"/>
              <a:t>DecorativePot</a:t>
            </a:r>
            <a:r>
              <a:rPr lang="en-ZA" sz="1600" dirty="0"/>
              <a:t>, </a:t>
            </a:r>
            <a:r>
              <a:rPr lang="en-ZA" sz="1600" dirty="0" err="1"/>
              <a:t>GiftWrap</a:t>
            </a:r>
            <a:r>
              <a:rPr lang="en-ZA" sz="1600" dirty="0"/>
              <a:t>, Note </a:t>
            </a:r>
          </a:p>
        </p:txBody>
      </p:sp>
      <p:sp>
        <p:nvSpPr>
          <p:cNvPr id="6" name="TextBox 5">
            <a:extLst>
              <a:ext uri="{FF2B5EF4-FFF2-40B4-BE49-F238E27FC236}">
                <a16:creationId xmlns:a16="http://schemas.microsoft.com/office/drawing/2014/main" id="{A43923F0-AFF3-7559-1F38-676EBDAEC164}"/>
              </a:ext>
            </a:extLst>
          </p:cNvPr>
          <p:cNvSpPr txBox="1"/>
          <p:nvPr/>
        </p:nvSpPr>
        <p:spPr>
          <a:xfrm>
            <a:off x="7741147" y="3759873"/>
            <a:ext cx="4319673" cy="1600438"/>
          </a:xfrm>
          <a:prstGeom prst="rect">
            <a:avLst/>
          </a:prstGeom>
          <a:noFill/>
        </p:spPr>
        <p:txBody>
          <a:bodyPr wrap="square" rtlCol="0">
            <a:spAutoFit/>
          </a:bodyPr>
          <a:lstStyle/>
          <a:p>
            <a:r>
              <a:rPr lang="en-US" sz="1400" dirty="0"/>
              <a:t>The </a:t>
            </a:r>
            <a:r>
              <a:rPr lang="en-US" sz="1400" b="1" dirty="0"/>
              <a:t>Decorator pattern</a:t>
            </a:r>
            <a:r>
              <a:rPr lang="en-US" sz="1400" dirty="0"/>
              <a:t> enables flexible, runtime layering of optional plant customizations (pots, wraps, notes) without subclassing.</a:t>
            </a:r>
            <a:br>
              <a:rPr lang="en-US" sz="1400" dirty="0"/>
            </a:br>
            <a:r>
              <a:rPr lang="en-US" sz="1400" dirty="0"/>
              <a:t>Each decoration wraps the base Item, keeping the system </a:t>
            </a:r>
            <a:r>
              <a:rPr lang="en-US" sz="1400" b="1" dirty="0"/>
              <a:t>open for extension but closed for modification</a:t>
            </a:r>
            <a:r>
              <a:rPr lang="en-US" sz="1400" dirty="0"/>
              <a:t> — ideal for modular personalization in the nursery system.</a:t>
            </a:r>
          </a:p>
        </p:txBody>
      </p:sp>
      <p:pic>
        <p:nvPicPr>
          <p:cNvPr id="7" name="Picture 6" descr="A diagram of a computer&#10;&#10;AI-generated content may be incorrect.">
            <a:extLst>
              <a:ext uri="{FF2B5EF4-FFF2-40B4-BE49-F238E27FC236}">
                <a16:creationId xmlns:a16="http://schemas.microsoft.com/office/drawing/2014/main" id="{FBDC8602-91E7-F0CA-F0EB-3C83F00B30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848" y="1855298"/>
            <a:ext cx="6647653" cy="2364673"/>
          </a:xfrm>
          <a:prstGeom prst="rect">
            <a:avLst/>
          </a:prstGeom>
        </p:spPr>
      </p:pic>
    </p:spTree>
    <p:extLst>
      <p:ext uri="{BB962C8B-B14F-4D97-AF65-F5344CB8AC3E}">
        <p14:creationId xmlns:p14="http://schemas.microsoft.com/office/powerpoint/2010/main" val="3032146873"/>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id="{26724D68-F531-AC1B-8D68-5F3F5C97CE4F}"/>
            </a:ext>
          </a:extLst>
        </p:cNvPr>
        <p:cNvGrpSpPr/>
        <p:nvPr/>
      </p:nvGrpSpPr>
      <p:grpSpPr>
        <a:xfrm>
          <a:off x="0" y="0"/>
          <a:ext cx="0" cy="0"/>
          <a:chOff x="0" y="0"/>
          <a:chExt cx="0" cy="0"/>
        </a:xfrm>
      </p:grpSpPr>
      <p:grpSp>
        <p:nvGrpSpPr>
          <p:cNvPr id="26" name="Group 25">
            <a:extLst>
              <a:ext uri="{FF2B5EF4-FFF2-40B4-BE49-F238E27FC236}">
                <a16:creationId xmlns:a16="http://schemas.microsoft.com/office/drawing/2014/main" id="{AD1C260C-2C28-872A-3CE6-4C24975551E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27" name="Freeform 6">
              <a:extLst>
                <a:ext uri="{FF2B5EF4-FFF2-40B4-BE49-F238E27FC236}">
                  <a16:creationId xmlns:a16="http://schemas.microsoft.com/office/drawing/2014/main" id="{F1FCF2A0-13A0-0076-C9F8-38EE587C60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ZA"/>
            </a:p>
          </p:txBody>
        </p:sp>
        <p:sp>
          <p:nvSpPr>
            <p:cNvPr id="28" name="Freeform 7">
              <a:extLst>
                <a:ext uri="{FF2B5EF4-FFF2-40B4-BE49-F238E27FC236}">
                  <a16:creationId xmlns:a16="http://schemas.microsoft.com/office/drawing/2014/main" id="{7849E1AC-A8A1-5DC1-C96C-5D1A7ECC4B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ZA"/>
            </a:p>
          </p:txBody>
        </p:sp>
        <p:sp>
          <p:nvSpPr>
            <p:cNvPr id="29" name="Freeform 9">
              <a:extLst>
                <a:ext uri="{FF2B5EF4-FFF2-40B4-BE49-F238E27FC236}">
                  <a16:creationId xmlns:a16="http://schemas.microsoft.com/office/drawing/2014/main" id="{62D8F2C5-E621-83CC-DFB4-3B98DFECDD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ZA"/>
            </a:p>
          </p:txBody>
        </p:sp>
        <p:sp>
          <p:nvSpPr>
            <p:cNvPr id="30" name="Freeform 10">
              <a:extLst>
                <a:ext uri="{FF2B5EF4-FFF2-40B4-BE49-F238E27FC236}">
                  <a16:creationId xmlns:a16="http://schemas.microsoft.com/office/drawing/2014/main" id="{8F09C942-3579-474F-917F-C85E82F9E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ZA"/>
            </a:p>
          </p:txBody>
        </p:sp>
        <p:sp>
          <p:nvSpPr>
            <p:cNvPr id="31" name="Freeform 11">
              <a:extLst>
                <a:ext uri="{FF2B5EF4-FFF2-40B4-BE49-F238E27FC236}">
                  <a16:creationId xmlns:a16="http://schemas.microsoft.com/office/drawing/2014/main" id="{7F21F0D3-F0A9-39F5-8AF1-656A401CA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ZA"/>
            </a:p>
          </p:txBody>
        </p:sp>
        <p:sp>
          <p:nvSpPr>
            <p:cNvPr id="32" name="Freeform 12">
              <a:extLst>
                <a:ext uri="{FF2B5EF4-FFF2-40B4-BE49-F238E27FC236}">
                  <a16:creationId xmlns:a16="http://schemas.microsoft.com/office/drawing/2014/main" id="{F574C84F-3C2C-3D2E-52E1-AFB61DD0A6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ZA"/>
            </a:p>
          </p:txBody>
        </p:sp>
      </p:grpSp>
      <p:sp useBgFill="1">
        <p:nvSpPr>
          <p:cNvPr id="34" name="Rectangle 33">
            <a:extLst>
              <a:ext uri="{FF2B5EF4-FFF2-40B4-BE49-F238E27FC236}">
                <a16:creationId xmlns:a16="http://schemas.microsoft.com/office/drawing/2014/main" id="{62C23417-8C62-2318-27E3-A0D7A18F4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8940F3-4F15-3E1F-6E38-39746CDC48FD}"/>
              </a:ext>
            </a:extLst>
          </p:cNvPr>
          <p:cNvSpPr>
            <a:spLocks noGrp="1"/>
          </p:cNvSpPr>
          <p:nvPr>
            <p:ph type="title"/>
          </p:nvPr>
        </p:nvSpPr>
        <p:spPr>
          <a:xfrm>
            <a:off x="8041742" y="639099"/>
            <a:ext cx="3891756" cy="713328"/>
          </a:xfrm>
        </p:spPr>
        <p:txBody>
          <a:bodyPr vert="horz" lIns="91440" tIns="45720" rIns="91440" bIns="45720" rtlCol="0" anchor="b">
            <a:normAutofit/>
          </a:bodyPr>
          <a:lstStyle/>
          <a:p>
            <a:pPr algn="l"/>
            <a:r>
              <a:rPr lang="en-US" sz="3200" b="1" dirty="0"/>
              <a:t>Pattern 11: Adapter</a:t>
            </a:r>
          </a:p>
        </p:txBody>
      </p:sp>
      <p:grpSp>
        <p:nvGrpSpPr>
          <p:cNvPr id="36" name="Group 35">
            <a:extLst>
              <a:ext uri="{FF2B5EF4-FFF2-40B4-BE49-F238E27FC236}">
                <a16:creationId xmlns:a16="http://schemas.microsoft.com/office/drawing/2014/main" id="{138DBA0D-8DBB-DD9A-186F-6B1082EB8D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6714" y="-4763"/>
            <a:ext cx="5014912" cy="6862763"/>
            <a:chOff x="2928938" y="-4763"/>
            <a:chExt cx="5014912" cy="6862763"/>
          </a:xfrm>
        </p:grpSpPr>
        <p:sp>
          <p:nvSpPr>
            <p:cNvPr id="37" name="Freeform 6">
              <a:extLst>
                <a:ext uri="{FF2B5EF4-FFF2-40B4-BE49-F238E27FC236}">
                  <a16:creationId xmlns:a16="http://schemas.microsoft.com/office/drawing/2014/main" id="{75D1834F-5A0E-1543-C494-D440BC282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ZA"/>
            </a:p>
          </p:txBody>
        </p:sp>
        <p:sp>
          <p:nvSpPr>
            <p:cNvPr id="38" name="Freeform 7">
              <a:extLst>
                <a:ext uri="{FF2B5EF4-FFF2-40B4-BE49-F238E27FC236}">
                  <a16:creationId xmlns:a16="http://schemas.microsoft.com/office/drawing/2014/main" id="{FB3384D5-B3B6-46C2-59D5-A4B3622BA9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ZA"/>
            </a:p>
          </p:txBody>
        </p:sp>
        <p:sp>
          <p:nvSpPr>
            <p:cNvPr id="39" name="Freeform 25">
              <a:extLst>
                <a:ext uri="{FF2B5EF4-FFF2-40B4-BE49-F238E27FC236}">
                  <a16:creationId xmlns:a16="http://schemas.microsoft.com/office/drawing/2014/main" id="{2A85760E-8AA1-9FDC-BC75-6D775F7BA1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ZA"/>
            </a:p>
          </p:txBody>
        </p:sp>
        <p:sp>
          <p:nvSpPr>
            <p:cNvPr id="40" name="Freeform 26">
              <a:extLst>
                <a:ext uri="{FF2B5EF4-FFF2-40B4-BE49-F238E27FC236}">
                  <a16:creationId xmlns:a16="http://schemas.microsoft.com/office/drawing/2014/main" id="{F2DEBCAD-579C-9A47-9269-1CD3E8C84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ZA"/>
            </a:p>
          </p:txBody>
        </p:sp>
        <p:sp>
          <p:nvSpPr>
            <p:cNvPr id="41" name="Freeform 27">
              <a:extLst>
                <a:ext uri="{FF2B5EF4-FFF2-40B4-BE49-F238E27FC236}">
                  <a16:creationId xmlns:a16="http://schemas.microsoft.com/office/drawing/2014/main" id="{CD3F9DF5-B595-905A-4CBD-769B812315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ZA"/>
            </a:p>
          </p:txBody>
        </p:sp>
        <p:sp>
          <p:nvSpPr>
            <p:cNvPr id="42" name="Freeform 28">
              <a:extLst>
                <a:ext uri="{FF2B5EF4-FFF2-40B4-BE49-F238E27FC236}">
                  <a16:creationId xmlns:a16="http://schemas.microsoft.com/office/drawing/2014/main" id="{51834AA3-78D6-B806-B9F2-681E740151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ZA"/>
            </a:p>
          </p:txBody>
        </p:sp>
      </p:grpSp>
      <p:sp>
        <p:nvSpPr>
          <p:cNvPr id="44" name="Rounded Rectangle 16">
            <a:extLst>
              <a:ext uri="{FF2B5EF4-FFF2-40B4-BE49-F238E27FC236}">
                <a16:creationId xmlns:a16="http://schemas.microsoft.com/office/drawing/2014/main" id="{90E07F9F-EC83-1ADB-8699-522D2F0A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693" y="648931"/>
            <a:ext cx="6854433"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DCCB346-058B-A38A-2C0E-29C60098A960}"/>
              </a:ext>
            </a:extLst>
          </p:cNvPr>
          <p:cNvSpPr txBox="1"/>
          <p:nvPr/>
        </p:nvSpPr>
        <p:spPr>
          <a:xfrm>
            <a:off x="8996516" y="2192594"/>
            <a:ext cx="2300749" cy="2074607"/>
          </a:xfrm>
          <a:prstGeom prst="rect">
            <a:avLst/>
          </a:prstGeom>
        </p:spPr>
        <p:txBody>
          <a:bodyPr vert="horz" lIns="91440" tIns="45720" rIns="91440" bIns="45720" rtlCol="0" anchor="t">
            <a:normAutofit/>
          </a:bodyPr>
          <a:lstStyle/>
          <a:p>
            <a:pPr>
              <a:spcBef>
                <a:spcPct val="20000"/>
              </a:spcBef>
              <a:spcAft>
                <a:spcPts val="600"/>
              </a:spcAft>
              <a:buClr>
                <a:schemeClr val="accent1">
                  <a:lumMod val="75000"/>
                </a:schemeClr>
              </a:buClr>
              <a:buSzPct val="145000"/>
            </a:pPr>
            <a:endParaRPr lang="en-US" sz="1600" dirty="0"/>
          </a:p>
        </p:txBody>
      </p:sp>
      <p:sp>
        <p:nvSpPr>
          <p:cNvPr id="5" name="TextBox 4">
            <a:extLst>
              <a:ext uri="{FF2B5EF4-FFF2-40B4-BE49-F238E27FC236}">
                <a16:creationId xmlns:a16="http://schemas.microsoft.com/office/drawing/2014/main" id="{0C671063-4926-46B8-E3FF-5F290366EB23}"/>
              </a:ext>
            </a:extLst>
          </p:cNvPr>
          <p:cNvSpPr txBox="1"/>
          <p:nvPr/>
        </p:nvSpPr>
        <p:spPr>
          <a:xfrm>
            <a:off x="8041742" y="1835766"/>
            <a:ext cx="3891756" cy="1200329"/>
          </a:xfrm>
          <a:prstGeom prst="rect">
            <a:avLst/>
          </a:prstGeom>
          <a:noFill/>
        </p:spPr>
        <p:txBody>
          <a:bodyPr wrap="square" rtlCol="0">
            <a:spAutoFit/>
          </a:bodyPr>
          <a:lstStyle/>
          <a:p>
            <a:r>
              <a:rPr lang="en-ZA" b="1" dirty="0"/>
              <a:t>Participants:</a:t>
            </a:r>
          </a:p>
          <a:p>
            <a:pPr marL="285750" indent="-285750">
              <a:buFont typeface="Arial" panose="020B0604020202020204" pitchFamily="34" charset="0"/>
              <a:buChar char="•"/>
            </a:pPr>
            <a:r>
              <a:rPr lang="en-ZA" b="1" dirty="0" err="1"/>
              <a:t>Adaptee</a:t>
            </a:r>
            <a:r>
              <a:rPr lang="en-ZA" b="1" dirty="0"/>
              <a:t> – </a:t>
            </a:r>
            <a:r>
              <a:rPr lang="en-ZA" sz="1600" dirty="0"/>
              <a:t>Item</a:t>
            </a:r>
          </a:p>
          <a:p>
            <a:pPr marL="285750" indent="-285750">
              <a:buFont typeface="Arial" panose="020B0604020202020204" pitchFamily="34" charset="0"/>
              <a:buChar char="•"/>
            </a:pPr>
            <a:r>
              <a:rPr lang="en-ZA" b="1" dirty="0"/>
              <a:t>Target –  </a:t>
            </a:r>
            <a:r>
              <a:rPr lang="en-ZA" sz="1600" dirty="0"/>
              <a:t>Plant</a:t>
            </a:r>
          </a:p>
          <a:p>
            <a:pPr marL="285750" indent="-285750">
              <a:buFont typeface="Arial" panose="020B0604020202020204" pitchFamily="34" charset="0"/>
              <a:buChar char="•"/>
            </a:pPr>
            <a:r>
              <a:rPr lang="en-ZA" b="1" dirty="0"/>
              <a:t>Adapter - </a:t>
            </a:r>
            <a:r>
              <a:rPr lang="en-ZA" sz="1600" dirty="0" err="1"/>
              <a:t>PlantAsItemAdapter</a:t>
            </a:r>
            <a:endParaRPr lang="en-ZA" sz="1600" dirty="0"/>
          </a:p>
        </p:txBody>
      </p:sp>
      <p:sp>
        <p:nvSpPr>
          <p:cNvPr id="6" name="TextBox 5">
            <a:extLst>
              <a:ext uri="{FF2B5EF4-FFF2-40B4-BE49-F238E27FC236}">
                <a16:creationId xmlns:a16="http://schemas.microsoft.com/office/drawing/2014/main" id="{0A1246A6-1B1B-65B1-B324-AA6E52E05922}"/>
              </a:ext>
            </a:extLst>
          </p:cNvPr>
          <p:cNvSpPr txBox="1"/>
          <p:nvPr/>
        </p:nvSpPr>
        <p:spPr>
          <a:xfrm>
            <a:off x="7739336" y="3519434"/>
            <a:ext cx="4319673" cy="2308324"/>
          </a:xfrm>
          <a:prstGeom prst="rect">
            <a:avLst/>
          </a:prstGeom>
          <a:noFill/>
        </p:spPr>
        <p:txBody>
          <a:bodyPr wrap="square" rtlCol="0">
            <a:spAutoFit/>
          </a:bodyPr>
          <a:lstStyle/>
          <a:p>
            <a:r>
              <a:rPr lang="en-US" sz="1400" dirty="0"/>
              <a:t>The </a:t>
            </a:r>
            <a:r>
              <a:rPr lang="en-US" sz="1400" b="1" dirty="0"/>
              <a:t>Adapter pattern</a:t>
            </a:r>
            <a:r>
              <a:rPr lang="en-US" sz="1400" dirty="0"/>
              <a:t> was used to unify two independent subsystems — plant management and sales personalization — by allowing Plant objects to behave like Items.</a:t>
            </a:r>
            <a:br>
              <a:rPr lang="en-US" sz="1400" dirty="0"/>
            </a:br>
            <a:r>
              <a:rPr lang="en-US" sz="1400" dirty="0"/>
              <a:t>It ensures </a:t>
            </a:r>
            <a:r>
              <a:rPr lang="en-US" sz="1400" b="1" dirty="0"/>
              <a:t>compatibility without altering existing code</a:t>
            </a:r>
            <a:r>
              <a:rPr lang="en-US" sz="1400" dirty="0"/>
              <a:t>, making it possible to decorate, bundle, and price plants using the same flexible pipeline as other store items.</a:t>
            </a:r>
            <a:br>
              <a:rPr lang="en-US" sz="1400" dirty="0"/>
            </a:br>
            <a:r>
              <a:rPr lang="en-US" sz="1400" dirty="0"/>
              <a:t>Other patterns were unsuitable because they would require modifying Plant’s hierarchy, breaking separation of concerns</a:t>
            </a:r>
          </a:p>
        </p:txBody>
      </p:sp>
      <p:pic>
        <p:nvPicPr>
          <p:cNvPr id="7" name="Picture 6">
            <a:extLst>
              <a:ext uri="{FF2B5EF4-FFF2-40B4-BE49-F238E27FC236}">
                <a16:creationId xmlns:a16="http://schemas.microsoft.com/office/drawing/2014/main" id="{AA9A2F6E-A4AE-54F7-04A7-45729389A8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81150" y="947986"/>
            <a:ext cx="5217738" cy="4284413"/>
          </a:xfrm>
          <a:prstGeom prst="rect">
            <a:avLst/>
          </a:prstGeom>
        </p:spPr>
      </p:pic>
    </p:spTree>
    <p:extLst>
      <p:ext uri="{BB962C8B-B14F-4D97-AF65-F5344CB8AC3E}">
        <p14:creationId xmlns:p14="http://schemas.microsoft.com/office/powerpoint/2010/main" val="4258227325"/>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id="{E1CB41B3-5CE7-6A55-2C87-8BE8E5337199}"/>
            </a:ext>
          </a:extLst>
        </p:cNvPr>
        <p:cNvGrpSpPr/>
        <p:nvPr/>
      </p:nvGrpSpPr>
      <p:grpSpPr>
        <a:xfrm>
          <a:off x="0" y="0"/>
          <a:ext cx="0" cy="0"/>
          <a:chOff x="0" y="0"/>
          <a:chExt cx="0" cy="0"/>
        </a:xfrm>
      </p:grpSpPr>
      <p:grpSp>
        <p:nvGrpSpPr>
          <p:cNvPr id="26" name="Group 25">
            <a:extLst>
              <a:ext uri="{FF2B5EF4-FFF2-40B4-BE49-F238E27FC236}">
                <a16:creationId xmlns:a16="http://schemas.microsoft.com/office/drawing/2014/main" id="{0AF38163-0274-93CF-AC4C-BE48AD5E4B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27" name="Freeform 6">
              <a:extLst>
                <a:ext uri="{FF2B5EF4-FFF2-40B4-BE49-F238E27FC236}">
                  <a16:creationId xmlns:a16="http://schemas.microsoft.com/office/drawing/2014/main" id="{BB5496CC-105B-5F7B-DCC2-3B9502619B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ZA"/>
            </a:p>
          </p:txBody>
        </p:sp>
        <p:sp>
          <p:nvSpPr>
            <p:cNvPr id="28" name="Freeform 7">
              <a:extLst>
                <a:ext uri="{FF2B5EF4-FFF2-40B4-BE49-F238E27FC236}">
                  <a16:creationId xmlns:a16="http://schemas.microsoft.com/office/drawing/2014/main" id="{700B93FF-1A90-65A1-8EBF-62CA51136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ZA"/>
            </a:p>
          </p:txBody>
        </p:sp>
        <p:sp>
          <p:nvSpPr>
            <p:cNvPr id="29" name="Freeform 9">
              <a:extLst>
                <a:ext uri="{FF2B5EF4-FFF2-40B4-BE49-F238E27FC236}">
                  <a16:creationId xmlns:a16="http://schemas.microsoft.com/office/drawing/2014/main" id="{8FE19641-EC54-68F8-C9EC-AA25CC7AB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ZA"/>
            </a:p>
          </p:txBody>
        </p:sp>
        <p:sp>
          <p:nvSpPr>
            <p:cNvPr id="30" name="Freeform 10">
              <a:extLst>
                <a:ext uri="{FF2B5EF4-FFF2-40B4-BE49-F238E27FC236}">
                  <a16:creationId xmlns:a16="http://schemas.microsoft.com/office/drawing/2014/main" id="{C23F659D-8154-AA4B-45F0-27D6E986D1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ZA"/>
            </a:p>
          </p:txBody>
        </p:sp>
        <p:sp>
          <p:nvSpPr>
            <p:cNvPr id="31" name="Freeform 11">
              <a:extLst>
                <a:ext uri="{FF2B5EF4-FFF2-40B4-BE49-F238E27FC236}">
                  <a16:creationId xmlns:a16="http://schemas.microsoft.com/office/drawing/2014/main" id="{546BCBD7-86E5-6EED-2DEE-24D58DF76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ZA"/>
            </a:p>
          </p:txBody>
        </p:sp>
        <p:sp>
          <p:nvSpPr>
            <p:cNvPr id="32" name="Freeform 12">
              <a:extLst>
                <a:ext uri="{FF2B5EF4-FFF2-40B4-BE49-F238E27FC236}">
                  <a16:creationId xmlns:a16="http://schemas.microsoft.com/office/drawing/2014/main" id="{7E790629-B798-6ECC-9338-7840D924B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ZA"/>
            </a:p>
          </p:txBody>
        </p:sp>
      </p:grpSp>
      <p:sp useBgFill="1">
        <p:nvSpPr>
          <p:cNvPr id="34" name="Rectangle 33">
            <a:extLst>
              <a:ext uri="{FF2B5EF4-FFF2-40B4-BE49-F238E27FC236}">
                <a16:creationId xmlns:a16="http://schemas.microsoft.com/office/drawing/2014/main" id="{C98F453A-6CEC-D875-7EAB-FA98AAE7F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0CCF73-A18B-8F35-C836-20694E4DD745}"/>
              </a:ext>
            </a:extLst>
          </p:cNvPr>
          <p:cNvSpPr>
            <a:spLocks noGrp="1"/>
          </p:cNvSpPr>
          <p:nvPr>
            <p:ph type="title"/>
          </p:nvPr>
        </p:nvSpPr>
        <p:spPr>
          <a:xfrm>
            <a:off x="8041741" y="624430"/>
            <a:ext cx="3891756" cy="1200329"/>
          </a:xfrm>
        </p:spPr>
        <p:txBody>
          <a:bodyPr vert="horz" lIns="91440" tIns="45720" rIns="91440" bIns="45720" rtlCol="0" anchor="b">
            <a:normAutofit fontScale="90000"/>
          </a:bodyPr>
          <a:lstStyle/>
          <a:p>
            <a:pPr algn="l"/>
            <a:r>
              <a:rPr lang="en-US" sz="3200" b="1" dirty="0"/>
              <a:t>Pattern 3: State (Customers &amp; Sales Floor)</a:t>
            </a:r>
          </a:p>
        </p:txBody>
      </p:sp>
      <p:grpSp>
        <p:nvGrpSpPr>
          <p:cNvPr id="36" name="Group 35">
            <a:extLst>
              <a:ext uri="{FF2B5EF4-FFF2-40B4-BE49-F238E27FC236}">
                <a16:creationId xmlns:a16="http://schemas.microsoft.com/office/drawing/2014/main" id="{866A8C66-C18C-E011-D2FD-C85F353848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6714" y="-4763"/>
            <a:ext cx="5014912" cy="6862763"/>
            <a:chOff x="2928938" y="-4763"/>
            <a:chExt cx="5014912" cy="6862763"/>
          </a:xfrm>
        </p:grpSpPr>
        <p:sp>
          <p:nvSpPr>
            <p:cNvPr id="37" name="Freeform 6">
              <a:extLst>
                <a:ext uri="{FF2B5EF4-FFF2-40B4-BE49-F238E27FC236}">
                  <a16:creationId xmlns:a16="http://schemas.microsoft.com/office/drawing/2014/main" id="{04B60CCC-A4F4-7CA1-C31D-0B47B14906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ZA"/>
            </a:p>
          </p:txBody>
        </p:sp>
        <p:sp>
          <p:nvSpPr>
            <p:cNvPr id="38" name="Freeform 7">
              <a:extLst>
                <a:ext uri="{FF2B5EF4-FFF2-40B4-BE49-F238E27FC236}">
                  <a16:creationId xmlns:a16="http://schemas.microsoft.com/office/drawing/2014/main" id="{95370CE4-5933-F64D-D159-1DB679C598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ZA"/>
            </a:p>
          </p:txBody>
        </p:sp>
        <p:sp>
          <p:nvSpPr>
            <p:cNvPr id="39" name="Freeform 25">
              <a:extLst>
                <a:ext uri="{FF2B5EF4-FFF2-40B4-BE49-F238E27FC236}">
                  <a16:creationId xmlns:a16="http://schemas.microsoft.com/office/drawing/2014/main" id="{B7D6F77E-C948-C9C4-6B63-8E10EF88ED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ZA"/>
            </a:p>
          </p:txBody>
        </p:sp>
        <p:sp>
          <p:nvSpPr>
            <p:cNvPr id="40" name="Freeform 26">
              <a:extLst>
                <a:ext uri="{FF2B5EF4-FFF2-40B4-BE49-F238E27FC236}">
                  <a16:creationId xmlns:a16="http://schemas.microsoft.com/office/drawing/2014/main" id="{C893A07B-6C51-611B-391C-DF457C1671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ZA"/>
            </a:p>
          </p:txBody>
        </p:sp>
        <p:sp>
          <p:nvSpPr>
            <p:cNvPr id="41" name="Freeform 27">
              <a:extLst>
                <a:ext uri="{FF2B5EF4-FFF2-40B4-BE49-F238E27FC236}">
                  <a16:creationId xmlns:a16="http://schemas.microsoft.com/office/drawing/2014/main" id="{2F4734CA-426D-4D00-67D0-AB50D77C1E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ZA"/>
            </a:p>
          </p:txBody>
        </p:sp>
        <p:sp>
          <p:nvSpPr>
            <p:cNvPr id="42" name="Freeform 28">
              <a:extLst>
                <a:ext uri="{FF2B5EF4-FFF2-40B4-BE49-F238E27FC236}">
                  <a16:creationId xmlns:a16="http://schemas.microsoft.com/office/drawing/2014/main" id="{208F35A7-962F-9916-67F7-F06325F8D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ZA"/>
            </a:p>
          </p:txBody>
        </p:sp>
      </p:grpSp>
      <p:sp>
        <p:nvSpPr>
          <p:cNvPr id="44" name="Rounded Rectangle 16">
            <a:extLst>
              <a:ext uri="{FF2B5EF4-FFF2-40B4-BE49-F238E27FC236}">
                <a16:creationId xmlns:a16="http://schemas.microsoft.com/office/drawing/2014/main" id="{BCA58E8C-52C2-4B50-0EFC-5B293557C1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693" y="648931"/>
            <a:ext cx="6854433"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DCD8676-ECFE-75BF-A63B-1D4796226F7A}"/>
              </a:ext>
            </a:extLst>
          </p:cNvPr>
          <p:cNvSpPr txBox="1"/>
          <p:nvPr/>
        </p:nvSpPr>
        <p:spPr>
          <a:xfrm>
            <a:off x="8996516" y="2192594"/>
            <a:ext cx="2300749" cy="2074607"/>
          </a:xfrm>
          <a:prstGeom prst="rect">
            <a:avLst/>
          </a:prstGeom>
        </p:spPr>
        <p:txBody>
          <a:bodyPr vert="horz" lIns="91440" tIns="45720" rIns="91440" bIns="45720" rtlCol="0" anchor="t">
            <a:normAutofit/>
          </a:bodyPr>
          <a:lstStyle/>
          <a:p>
            <a:pPr>
              <a:spcBef>
                <a:spcPct val="20000"/>
              </a:spcBef>
              <a:spcAft>
                <a:spcPts val="600"/>
              </a:spcAft>
              <a:buClr>
                <a:schemeClr val="accent1">
                  <a:lumMod val="75000"/>
                </a:schemeClr>
              </a:buClr>
              <a:buSzPct val="145000"/>
            </a:pPr>
            <a:endParaRPr lang="en-US" sz="1600" dirty="0"/>
          </a:p>
        </p:txBody>
      </p:sp>
      <p:sp>
        <p:nvSpPr>
          <p:cNvPr id="5" name="TextBox 4">
            <a:extLst>
              <a:ext uri="{FF2B5EF4-FFF2-40B4-BE49-F238E27FC236}">
                <a16:creationId xmlns:a16="http://schemas.microsoft.com/office/drawing/2014/main" id="{00194F96-8983-231C-F11A-861E62B5DD55}"/>
              </a:ext>
            </a:extLst>
          </p:cNvPr>
          <p:cNvSpPr txBox="1"/>
          <p:nvPr/>
        </p:nvSpPr>
        <p:spPr>
          <a:xfrm>
            <a:off x="8041741" y="2078014"/>
            <a:ext cx="3891756" cy="1938992"/>
          </a:xfrm>
          <a:prstGeom prst="rect">
            <a:avLst/>
          </a:prstGeom>
          <a:noFill/>
        </p:spPr>
        <p:txBody>
          <a:bodyPr wrap="square" rtlCol="0">
            <a:spAutoFit/>
          </a:bodyPr>
          <a:lstStyle/>
          <a:p>
            <a:r>
              <a:rPr lang="en-ZA" b="1" dirty="0"/>
              <a:t>Participants:</a:t>
            </a:r>
          </a:p>
          <a:p>
            <a:pPr marL="285750" indent="-285750">
              <a:buFont typeface="Arial" panose="020B0604020202020204" pitchFamily="34" charset="0"/>
              <a:buChar char="•"/>
            </a:pPr>
            <a:r>
              <a:rPr lang="en-ZA" b="1" dirty="0"/>
              <a:t>State –  </a:t>
            </a:r>
            <a:r>
              <a:rPr lang="en-ZA" sz="1600" dirty="0"/>
              <a:t>State</a:t>
            </a:r>
          </a:p>
          <a:p>
            <a:pPr marL="285750" indent="-285750">
              <a:buFont typeface="Arial" panose="020B0604020202020204" pitchFamily="34" charset="0"/>
              <a:buChar char="•"/>
            </a:pPr>
            <a:r>
              <a:rPr lang="en-ZA" b="1" dirty="0" err="1"/>
              <a:t>ConcreteStates</a:t>
            </a:r>
            <a:r>
              <a:rPr lang="en-ZA" b="1" dirty="0"/>
              <a:t>- </a:t>
            </a:r>
            <a:r>
              <a:rPr lang="en-ZA" sz="1600" dirty="0"/>
              <a:t>CartOpen,BrowsingState,AwaitingStock,PendingPayment,PaymentAuthorized,PaymentFailed,Completed,Cancelled </a:t>
            </a:r>
          </a:p>
          <a:p>
            <a:pPr marL="285750" indent="-285750">
              <a:buFont typeface="Arial" panose="020B0604020202020204" pitchFamily="34" charset="0"/>
              <a:buChar char="•"/>
            </a:pPr>
            <a:r>
              <a:rPr lang="en-ZA" b="1" dirty="0"/>
              <a:t>Context - </a:t>
            </a:r>
            <a:r>
              <a:rPr lang="en-ZA" sz="1600" dirty="0" err="1"/>
              <a:t>SalesContext</a:t>
            </a:r>
            <a:endParaRPr lang="en-ZA" sz="1600" dirty="0"/>
          </a:p>
        </p:txBody>
      </p:sp>
      <p:sp>
        <p:nvSpPr>
          <p:cNvPr id="6" name="TextBox 5">
            <a:extLst>
              <a:ext uri="{FF2B5EF4-FFF2-40B4-BE49-F238E27FC236}">
                <a16:creationId xmlns:a16="http://schemas.microsoft.com/office/drawing/2014/main" id="{EEFFAFA4-D61E-431A-C9DC-4FEAFEC86F3E}"/>
              </a:ext>
            </a:extLst>
          </p:cNvPr>
          <p:cNvSpPr txBox="1"/>
          <p:nvPr/>
        </p:nvSpPr>
        <p:spPr>
          <a:xfrm>
            <a:off x="7827783" y="4188699"/>
            <a:ext cx="4319673" cy="1815882"/>
          </a:xfrm>
          <a:prstGeom prst="rect">
            <a:avLst/>
          </a:prstGeom>
          <a:noFill/>
        </p:spPr>
        <p:txBody>
          <a:bodyPr wrap="square" rtlCol="0">
            <a:spAutoFit/>
          </a:bodyPr>
          <a:lstStyle/>
          <a:p>
            <a:r>
              <a:rPr lang="en-US" sz="1400" dirty="0"/>
              <a:t>We applied State to encode domain workflows whose behavior changes as status changes—specifically the Sales Order flow. Each state is a class that owns its valid transitions and actions eliminating sprawling if/else chains and preventing illegal operations at compile-time/runtime boundaries. This gives us clearer rules, easier unit tests, and pluggable extensions (new states or transitions) without touching existing logic.</a:t>
            </a:r>
          </a:p>
        </p:txBody>
      </p:sp>
      <p:pic>
        <p:nvPicPr>
          <p:cNvPr id="7" name="Picture 6">
            <a:extLst>
              <a:ext uri="{FF2B5EF4-FFF2-40B4-BE49-F238E27FC236}">
                <a16:creationId xmlns:a16="http://schemas.microsoft.com/office/drawing/2014/main" id="{3E55C511-828F-8F85-2407-0214798BA57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4209" y="2192594"/>
            <a:ext cx="6541300" cy="1824412"/>
          </a:xfrm>
          <a:prstGeom prst="rect">
            <a:avLst/>
          </a:prstGeom>
        </p:spPr>
      </p:pic>
    </p:spTree>
    <p:extLst>
      <p:ext uri="{BB962C8B-B14F-4D97-AF65-F5344CB8AC3E}">
        <p14:creationId xmlns:p14="http://schemas.microsoft.com/office/powerpoint/2010/main" val="2247227210"/>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id="{28FDCCDD-2FF4-3199-85D2-9CE3B0C72F6C}"/>
            </a:ext>
          </a:extLst>
        </p:cNvPr>
        <p:cNvGrpSpPr/>
        <p:nvPr/>
      </p:nvGrpSpPr>
      <p:grpSpPr>
        <a:xfrm>
          <a:off x="0" y="0"/>
          <a:ext cx="0" cy="0"/>
          <a:chOff x="0" y="0"/>
          <a:chExt cx="0" cy="0"/>
        </a:xfrm>
      </p:grpSpPr>
      <p:grpSp>
        <p:nvGrpSpPr>
          <p:cNvPr id="1031" name="Group 1030">
            <a:extLst>
              <a:ext uri="{FF2B5EF4-FFF2-40B4-BE49-F238E27FC236}">
                <a16:creationId xmlns:a16="http://schemas.microsoft.com/office/drawing/2014/main" id="{C4DBDFA9-08EB-4D7B-A78D-C55FA04115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032" name="Freeform 6">
              <a:extLst>
                <a:ext uri="{FF2B5EF4-FFF2-40B4-BE49-F238E27FC236}">
                  <a16:creationId xmlns:a16="http://schemas.microsoft.com/office/drawing/2014/main" id="{B5DB6DAD-8C73-48BA-A076-DD97829AC8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ZA"/>
            </a:p>
          </p:txBody>
        </p:sp>
        <p:sp>
          <p:nvSpPr>
            <p:cNvPr id="1033" name="Freeform 7">
              <a:extLst>
                <a:ext uri="{FF2B5EF4-FFF2-40B4-BE49-F238E27FC236}">
                  <a16:creationId xmlns:a16="http://schemas.microsoft.com/office/drawing/2014/main" id="{049C0B3B-222A-4303-80BE-D4314A395A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ZA"/>
            </a:p>
          </p:txBody>
        </p:sp>
        <p:sp>
          <p:nvSpPr>
            <p:cNvPr id="1034" name="Freeform 9">
              <a:extLst>
                <a:ext uri="{FF2B5EF4-FFF2-40B4-BE49-F238E27FC236}">
                  <a16:creationId xmlns:a16="http://schemas.microsoft.com/office/drawing/2014/main" id="{07FDF952-3B6F-4C6D-B66C-94D87E627C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ZA"/>
            </a:p>
          </p:txBody>
        </p:sp>
        <p:sp>
          <p:nvSpPr>
            <p:cNvPr id="1035" name="Freeform 10">
              <a:extLst>
                <a:ext uri="{FF2B5EF4-FFF2-40B4-BE49-F238E27FC236}">
                  <a16:creationId xmlns:a16="http://schemas.microsoft.com/office/drawing/2014/main" id="{EEBA0FAD-1126-46FB-9D2D-BEA3E8FC4E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ZA"/>
            </a:p>
          </p:txBody>
        </p:sp>
        <p:sp>
          <p:nvSpPr>
            <p:cNvPr id="1036" name="Freeform 11">
              <a:extLst>
                <a:ext uri="{FF2B5EF4-FFF2-40B4-BE49-F238E27FC236}">
                  <a16:creationId xmlns:a16="http://schemas.microsoft.com/office/drawing/2014/main" id="{58A7569F-71E5-4C1E-8F61-7B4D50B6B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ZA"/>
            </a:p>
          </p:txBody>
        </p:sp>
        <p:sp>
          <p:nvSpPr>
            <p:cNvPr id="1037" name="Freeform 12">
              <a:extLst>
                <a:ext uri="{FF2B5EF4-FFF2-40B4-BE49-F238E27FC236}">
                  <a16:creationId xmlns:a16="http://schemas.microsoft.com/office/drawing/2014/main" id="{1E25C137-81F4-4388-AAAC-599E23DED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ZA"/>
            </a:p>
          </p:txBody>
        </p:sp>
      </p:grpSp>
      <p:sp useBgFill="1">
        <p:nvSpPr>
          <p:cNvPr id="1039" name="Rectangle 1038">
            <a:extLst>
              <a:ext uri="{FF2B5EF4-FFF2-40B4-BE49-F238E27FC236}">
                <a16:creationId xmlns:a16="http://schemas.microsoft.com/office/drawing/2014/main" id="{8A52ED48-7BA3-4D41-89CA-D8DE0DAF6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0059EE-BA42-FC44-8F3A-14A8ABBEF3C8}"/>
              </a:ext>
            </a:extLst>
          </p:cNvPr>
          <p:cNvSpPr>
            <a:spLocks noGrp="1"/>
          </p:cNvSpPr>
          <p:nvPr>
            <p:ph type="title"/>
          </p:nvPr>
        </p:nvSpPr>
        <p:spPr>
          <a:xfrm>
            <a:off x="8074026" y="855918"/>
            <a:ext cx="3461281" cy="2074607"/>
          </a:xfrm>
        </p:spPr>
        <p:txBody>
          <a:bodyPr vert="horz" lIns="91440" tIns="45720" rIns="91440" bIns="45720" rtlCol="0" anchor="b">
            <a:normAutofit/>
          </a:bodyPr>
          <a:lstStyle/>
          <a:p>
            <a:r>
              <a:rPr lang="en-US" sz="3200" b="1" dirty="0"/>
              <a:t>Pattern 6: Command (Customers &amp; Sales Floor)</a:t>
            </a:r>
          </a:p>
        </p:txBody>
      </p:sp>
      <p:grpSp>
        <p:nvGrpSpPr>
          <p:cNvPr id="1041" name="Group 1040">
            <a:extLst>
              <a:ext uri="{FF2B5EF4-FFF2-40B4-BE49-F238E27FC236}">
                <a16:creationId xmlns:a16="http://schemas.microsoft.com/office/drawing/2014/main" id="{8B9CD1EF-01C1-48B4-9F0E-3ED8A9878D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6714" y="-4763"/>
            <a:ext cx="5014912" cy="6862763"/>
            <a:chOff x="2928938" y="-4763"/>
            <a:chExt cx="5014912" cy="6862763"/>
          </a:xfrm>
        </p:grpSpPr>
        <p:sp>
          <p:nvSpPr>
            <p:cNvPr id="1042" name="Freeform 6">
              <a:extLst>
                <a:ext uri="{FF2B5EF4-FFF2-40B4-BE49-F238E27FC236}">
                  <a16:creationId xmlns:a16="http://schemas.microsoft.com/office/drawing/2014/main" id="{0B11C776-A269-420E-8A45-01871212E2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ZA"/>
            </a:p>
          </p:txBody>
        </p:sp>
        <p:sp>
          <p:nvSpPr>
            <p:cNvPr id="1043" name="Freeform 7">
              <a:extLst>
                <a:ext uri="{FF2B5EF4-FFF2-40B4-BE49-F238E27FC236}">
                  <a16:creationId xmlns:a16="http://schemas.microsoft.com/office/drawing/2014/main" id="{25A997C2-CCC6-4C9F-8A7F-CD0E7B405E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ZA"/>
            </a:p>
          </p:txBody>
        </p:sp>
        <p:sp>
          <p:nvSpPr>
            <p:cNvPr id="1044" name="Freeform 25">
              <a:extLst>
                <a:ext uri="{FF2B5EF4-FFF2-40B4-BE49-F238E27FC236}">
                  <a16:creationId xmlns:a16="http://schemas.microsoft.com/office/drawing/2014/main" id="{075AB2EA-AC81-454C-8176-40AFBAA7F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ZA"/>
            </a:p>
          </p:txBody>
        </p:sp>
        <p:sp>
          <p:nvSpPr>
            <p:cNvPr id="1045" name="Freeform 26">
              <a:extLst>
                <a:ext uri="{FF2B5EF4-FFF2-40B4-BE49-F238E27FC236}">
                  <a16:creationId xmlns:a16="http://schemas.microsoft.com/office/drawing/2014/main" id="{E4F6EE63-683A-4781-9CE9-B21FB0596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ZA"/>
            </a:p>
          </p:txBody>
        </p:sp>
        <p:sp>
          <p:nvSpPr>
            <p:cNvPr id="1046" name="Freeform 27">
              <a:extLst>
                <a:ext uri="{FF2B5EF4-FFF2-40B4-BE49-F238E27FC236}">
                  <a16:creationId xmlns:a16="http://schemas.microsoft.com/office/drawing/2014/main" id="{ECC2F271-A3DA-43CC-9A45-7D9C07EEB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ZA"/>
            </a:p>
          </p:txBody>
        </p:sp>
        <p:sp>
          <p:nvSpPr>
            <p:cNvPr id="1047" name="Freeform 28">
              <a:extLst>
                <a:ext uri="{FF2B5EF4-FFF2-40B4-BE49-F238E27FC236}">
                  <a16:creationId xmlns:a16="http://schemas.microsoft.com/office/drawing/2014/main" id="{D1E6010C-E8FD-495D-B422-53D4C4163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ZA"/>
            </a:p>
          </p:txBody>
        </p:sp>
      </p:grpSp>
      <p:sp>
        <p:nvSpPr>
          <p:cNvPr id="1049" name="Rounded Rectangle 16">
            <a:extLst>
              <a:ext uri="{FF2B5EF4-FFF2-40B4-BE49-F238E27FC236}">
                <a16:creationId xmlns:a16="http://schemas.microsoft.com/office/drawing/2014/main" id="{7F87B64D-2D9A-476A-BBAA-92E5E5E0FE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693" y="648931"/>
            <a:ext cx="6854433"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FF8FE6C5-B10D-006E-5AFA-D661B4D6AC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69"/>
          <a:stretch>
            <a:fillRect/>
          </a:stretch>
        </p:blipFill>
        <p:spPr bwMode="auto">
          <a:xfrm>
            <a:off x="803119" y="1893222"/>
            <a:ext cx="6655112" cy="26733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97ECCAB-006D-DB5C-D090-4D69625B19CB}"/>
              </a:ext>
            </a:extLst>
          </p:cNvPr>
          <p:cNvSpPr txBox="1"/>
          <p:nvPr/>
        </p:nvSpPr>
        <p:spPr>
          <a:xfrm>
            <a:off x="8996516" y="2192594"/>
            <a:ext cx="2300749" cy="2074607"/>
          </a:xfrm>
          <a:prstGeom prst="rect">
            <a:avLst/>
          </a:prstGeom>
        </p:spPr>
        <p:txBody>
          <a:bodyPr vert="horz" lIns="91440" tIns="45720" rIns="91440" bIns="45720" rtlCol="0" anchor="t">
            <a:normAutofit/>
          </a:bodyPr>
          <a:lstStyle/>
          <a:p>
            <a:pPr>
              <a:spcBef>
                <a:spcPct val="20000"/>
              </a:spcBef>
              <a:spcAft>
                <a:spcPts val="600"/>
              </a:spcAft>
              <a:buClr>
                <a:schemeClr val="accent1">
                  <a:lumMod val="75000"/>
                </a:schemeClr>
              </a:buClr>
              <a:buSzPct val="145000"/>
            </a:pPr>
            <a:endParaRPr lang="en-US" sz="1600" dirty="0"/>
          </a:p>
        </p:txBody>
      </p:sp>
      <p:sp>
        <p:nvSpPr>
          <p:cNvPr id="3" name="TextBox 2">
            <a:extLst>
              <a:ext uri="{FF2B5EF4-FFF2-40B4-BE49-F238E27FC236}">
                <a16:creationId xmlns:a16="http://schemas.microsoft.com/office/drawing/2014/main" id="{582D9254-37DD-867F-2C41-3D430A57290B}"/>
              </a:ext>
            </a:extLst>
          </p:cNvPr>
          <p:cNvSpPr txBox="1"/>
          <p:nvPr/>
        </p:nvSpPr>
        <p:spPr>
          <a:xfrm>
            <a:off x="8363577" y="3369190"/>
            <a:ext cx="4855117" cy="2031325"/>
          </a:xfrm>
          <a:prstGeom prst="rect">
            <a:avLst/>
          </a:prstGeom>
          <a:noFill/>
        </p:spPr>
        <p:txBody>
          <a:bodyPr wrap="square" rtlCol="0">
            <a:spAutoFit/>
          </a:bodyPr>
          <a:lstStyle/>
          <a:p>
            <a:r>
              <a:rPr lang="en-ZA" u="sng" dirty="0"/>
              <a:t>Participants:</a:t>
            </a:r>
          </a:p>
          <a:p>
            <a:endParaRPr lang="en-ZA" u="sng" dirty="0"/>
          </a:p>
          <a:p>
            <a:r>
              <a:rPr lang="en-ZA" dirty="0"/>
              <a:t>Command – </a:t>
            </a:r>
            <a:r>
              <a:rPr lang="en-ZA" dirty="0" err="1"/>
              <a:t>CustomerCommand</a:t>
            </a:r>
            <a:endParaRPr lang="en-ZA" dirty="0"/>
          </a:p>
          <a:p>
            <a:r>
              <a:rPr lang="en-ZA" dirty="0" err="1"/>
              <a:t>ConcreteCommand</a:t>
            </a:r>
            <a:r>
              <a:rPr lang="en-ZA" dirty="0"/>
              <a:t>  - </a:t>
            </a:r>
            <a:r>
              <a:rPr lang="en-ZA" dirty="0" err="1"/>
              <a:t>AddToCart,RemoveFromCart</a:t>
            </a:r>
            <a:r>
              <a:rPr lang="en-ZA" dirty="0"/>
              <a:t> </a:t>
            </a:r>
          </a:p>
          <a:p>
            <a:r>
              <a:rPr lang="en-ZA" dirty="0"/>
              <a:t>Invoker – Invoker</a:t>
            </a:r>
          </a:p>
          <a:p>
            <a:r>
              <a:rPr lang="en-ZA" dirty="0"/>
              <a:t>Receiver - Director</a:t>
            </a:r>
          </a:p>
        </p:txBody>
      </p:sp>
    </p:spTree>
    <p:extLst>
      <p:ext uri="{BB962C8B-B14F-4D97-AF65-F5344CB8AC3E}">
        <p14:creationId xmlns:p14="http://schemas.microsoft.com/office/powerpoint/2010/main" val="3882491557"/>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id="{14479C37-6CD9-4A9D-FC4A-AF9BC776BE37}"/>
            </a:ext>
          </a:extLst>
        </p:cNvPr>
        <p:cNvGrpSpPr/>
        <p:nvPr/>
      </p:nvGrpSpPr>
      <p:grpSpPr>
        <a:xfrm>
          <a:off x="0" y="0"/>
          <a:ext cx="0" cy="0"/>
          <a:chOff x="0" y="0"/>
          <a:chExt cx="0" cy="0"/>
        </a:xfrm>
      </p:grpSpPr>
      <p:grpSp>
        <p:nvGrpSpPr>
          <p:cNvPr id="2055" name="Group 2054">
            <a:extLst>
              <a:ext uri="{FF2B5EF4-FFF2-40B4-BE49-F238E27FC236}">
                <a16:creationId xmlns:a16="http://schemas.microsoft.com/office/drawing/2014/main" id="{C4DBDFA9-08EB-4D7B-A78D-C55FA04115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2056" name="Freeform 6">
              <a:extLst>
                <a:ext uri="{FF2B5EF4-FFF2-40B4-BE49-F238E27FC236}">
                  <a16:creationId xmlns:a16="http://schemas.microsoft.com/office/drawing/2014/main" id="{B5DB6DAD-8C73-48BA-A076-DD97829AC8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ZA"/>
            </a:p>
          </p:txBody>
        </p:sp>
        <p:sp>
          <p:nvSpPr>
            <p:cNvPr id="2057" name="Freeform 7">
              <a:extLst>
                <a:ext uri="{FF2B5EF4-FFF2-40B4-BE49-F238E27FC236}">
                  <a16:creationId xmlns:a16="http://schemas.microsoft.com/office/drawing/2014/main" id="{049C0B3B-222A-4303-80BE-D4314A395A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ZA"/>
            </a:p>
          </p:txBody>
        </p:sp>
        <p:sp>
          <p:nvSpPr>
            <p:cNvPr id="2058" name="Freeform 9">
              <a:extLst>
                <a:ext uri="{FF2B5EF4-FFF2-40B4-BE49-F238E27FC236}">
                  <a16:creationId xmlns:a16="http://schemas.microsoft.com/office/drawing/2014/main" id="{07FDF952-3B6F-4C6D-B66C-94D87E627C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ZA"/>
            </a:p>
          </p:txBody>
        </p:sp>
        <p:sp>
          <p:nvSpPr>
            <p:cNvPr id="2059" name="Freeform 10">
              <a:extLst>
                <a:ext uri="{FF2B5EF4-FFF2-40B4-BE49-F238E27FC236}">
                  <a16:creationId xmlns:a16="http://schemas.microsoft.com/office/drawing/2014/main" id="{EEBA0FAD-1126-46FB-9D2D-BEA3E8FC4E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ZA"/>
            </a:p>
          </p:txBody>
        </p:sp>
        <p:sp>
          <p:nvSpPr>
            <p:cNvPr id="2060" name="Freeform 11">
              <a:extLst>
                <a:ext uri="{FF2B5EF4-FFF2-40B4-BE49-F238E27FC236}">
                  <a16:creationId xmlns:a16="http://schemas.microsoft.com/office/drawing/2014/main" id="{58A7569F-71E5-4C1E-8F61-7B4D50B6B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ZA"/>
            </a:p>
          </p:txBody>
        </p:sp>
        <p:sp>
          <p:nvSpPr>
            <p:cNvPr id="2061" name="Freeform 12">
              <a:extLst>
                <a:ext uri="{FF2B5EF4-FFF2-40B4-BE49-F238E27FC236}">
                  <a16:creationId xmlns:a16="http://schemas.microsoft.com/office/drawing/2014/main" id="{1E25C137-81F4-4388-AAAC-599E23DED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ZA"/>
            </a:p>
          </p:txBody>
        </p:sp>
      </p:grpSp>
      <p:sp useBgFill="1">
        <p:nvSpPr>
          <p:cNvPr id="2063" name="Rectangle 2062">
            <a:extLst>
              <a:ext uri="{FF2B5EF4-FFF2-40B4-BE49-F238E27FC236}">
                <a16:creationId xmlns:a16="http://schemas.microsoft.com/office/drawing/2014/main" id="{8A52ED48-7BA3-4D41-89CA-D8DE0DAF6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0512AB-CCF3-D3D1-D816-37AD00CA5F5A}"/>
              </a:ext>
            </a:extLst>
          </p:cNvPr>
          <p:cNvSpPr>
            <a:spLocks noGrp="1"/>
          </p:cNvSpPr>
          <p:nvPr>
            <p:ph type="title"/>
          </p:nvPr>
        </p:nvSpPr>
        <p:spPr>
          <a:xfrm>
            <a:off x="8104262" y="899629"/>
            <a:ext cx="3461281" cy="1218142"/>
          </a:xfrm>
        </p:spPr>
        <p:txBody>
          <a:bodyPr vert="horz" lIns="91440" tIns="45720" rIns="91440" bIns="45720" rtlCol="0" anchor="b">
            <a:normAutofit/>
          </a:bodyPr>
          <a:lstStyle/>
          <a:p>
            <a:r>
              <a:rPr lang="en-US" sz="3200" b="1" dirty="0"/>
              <a:t>Pattern 12: Strategy</a:t>
            </a:r>
          </a:p>
        </p:txBody>
      </p:sp>
      <p:grpSp>
        <p:nvGrpSpPr>
          <p:cNvPr id="2065" name="Group 2064">
            <a:extLst>
              <a:ext uri="{FF2B5EF4-FFF2-40B4-BE49-F238E27FC236}">
                <a16:creationId xmlns:a16="http://schemas.microsoft.com/office/drawing/2014/main" id="{8B9CD1EF-01C1-48B4-9F0E-3ED8A9878D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6714" y="-4763"/>
            <a:ext cx="5014912" cy="6862763"/>
            <a:chOff x="2928938" y="-4763"/>
            <a:chExt cx="5014912" cy="6862763"/>
          </a:xfrm>
        </p:grpSpPr>
        <p:sp>
          <p:nvSpPr>
            <p:cNvPr id="2066" name="Freeform 6">
              <a:extLst>
                <a:ext uri="{FF2B5EF4-FFF2-40B4-BE49-F238E27FC236}">
                  <a16:creationId xmlns:a16="http://schemas.microsoft.com/office/drawing/2014/main" id="{0B11C776-A269-420E-8A45-01871212E2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ZA"/>
            </a:p>
          </p:txBody>
        </p:sp>
        <p:sp>
          <p:nvSpPr>
            <p:cNvPr id="2067" name="Freeform 7">
              <a:extLst>
                <a:ext uri="{FF2B5EF4-FFF2-40B4-BE49-F238E27FC236}">
                  <a16:creationId xmlns:a16="http://schemas.microsoft.com/office/drawing/2014/main" id="{25A997C2-CCC6-4C9F-8A7F-CD0E7B405E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ZA"/>
            </a:p>
          </p:txBody>
        </p:sp>
        <p:sp>
          <p:nvSpPr>
            <p:cNvPr id="2068" name="Freeform 25">
              <a:extLst>
                <a:ext uri="{FF2B5EF4-FFF2-40B4-BE49-F238E27FC236}">
                  <a16:creationId xmlns:a16="http://schemas.microsoft.com/office/drawing/2014/main" id="{075AB2EA-AC81-454C-8176-40AFBAA7F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ZA"/>
            </a:p>
          </p:txBody>
        </p:sp>
        <p:sp>
          <p:nvSpPr>
            <p:cNvPr id="2069" name="Freeform 26">
              <a:extLst>
                <a:ext uri="{FF2B5EF4-FFF2-40B4-BE49-F238E27FC236}">
                  <a16:creationId xmlns:a16="http://schemas.microsoft.com/office/drawing/2014/main" id="{E4F6EE63-683A-4781-9CE9-B21FB0596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ZA"/>
            </a:p>
          </p:txBody>
        </p:sp>
        <p:sp>
          <p:nvSpPr>
            <p:cNvPr id="2070" name="Freeform 27">
              <a:extLst>
                <a:ext uri="{FF2B5EF4-FFF2-40B4-BE49-F238E27FC236}">
                  <a16:creationId xmlns:a16="http://schemas.microsoft.com/office/drawing/2014/main" id="{ECC2F271-A3DA-43CC-9A45-7D9C07EEB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ZA"/>
            </a:p>
          </p:txBody>
        </p:sp>
        <p:sp>
          <p:nvSpPr>
            <p:cNvPr id="2071" name="Freeform 28">
              <a:extLst>
                <a:ext uri="{FF2B5EF4-FFF2-40B4-BE49-F238E27FC236}">
                  <a16:creationId xmlns:a16="http://schemas.microsoft.com/office/drawing/2014/main" id="{D1E6010C-E8FD-495D-B422-53D4C4163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ZA"/>
            </a:p>
          </p:txBody>
        </p:sp>
      </p:grpSp>
      <p:sp>
        <p:nvSpPr>
          <p:cNvPr id="2073" name="Rounded Rectangle 16">
            <a:extLst>
              <a:ext uri="{FF2B5EF4-FFF2-40B4-BE49-F238E27FC236}">
                <a16:creationId xmlns:a16="http://schemas.microsoft.com/office/drawing/2014/main" id="{7F87B64D-2D9A-476A-BBAA-92E5E5E0FE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693" y="648931"/>
            <a:ext cx="6854433"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D0720C22-F8AE-6A51-03E1-B08FA0A261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72" t="-1" b="4104"/>
          <a:stretch>
            <a:fillRect/>
          </a:stretch>
        </p:blipFill>
        <p:spPr bwMode="auto">
          <a:xfrm>
            <a:off x="886714" y="1766545"/>
            <a:ext cx="6466051" cy="270713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3661D68-E189-AAD2-3712-42D21D1E98D0}"/>
              </a:ext>
            </a:extLst>
          </p:cNvPr>
          <p:cNvSpPr txBox="1"/>
          <p:nvPr/>
        </p:nvSpPr>
        <p:spPr>
          <a:xfrm>
            <a:off x="8996516" y="2192594"/>
            <a:ext cx="2300749" cy="2074607"/>
          </a:xfrm>
          <a:prstGeom prst="rect">
            <a:avLst/>
          </a:prstGeom>
        </p:spPr>
        <p:txBody>
          <a:bodyPr vert="horz" lIns="91440" tIns="45720" rIns="91440" bIns="45720" rtlCol="0" anchor="t">
            <a:normAutofit/>
          </a:bodyPr>
          <a:lstStyle/>
          <a:p>
            <a:pPr>
              <a:spcBef>
                <a:spcPct val="20000"/>
              </a:spcBef>
              <a:spcAft>
                <a:spcPts val="600"/>
              </a:spcAft>
              <a:buClr>
                <a:schemeClr val="accent1">
                  <a:lumMod val="75000"/>
                </a:schemeClr>
              </a:buClr>
              <a:buSzPct val="145000"/>
            </a:pPr>
            <a:endParaRPr lang="en-US" sz="1600" dirty="0"/>
          </a:p>
        </p:txBody>
      </p:sp>
      <p:sp>
        <p:nvSpPr>
          <p:cNvPr id="3" name="TextBox 2">
            <a:extLst>
              <a:ext uri="{FF2B5EF4-FFF2-40B4-BE49-F238E27FC236}">
                <a16:creationId xmlns:a16="http://schemas.microsoft.com/office/drawing/2014/main" id="{063A59A4-9BAC-7858-AE6E-01522816E5F6}"/>
              </a:ext>
            </a:extLst>
          </p:cNvPr>
          <p:cNvSpPr txBox="1"/>
          <p:nvPr/>
        </p:nvSpPr>
        <p:spPr>
          <a:xfrm>
            <a:off x="8309113" y="2862470"/>
            <a:ext cx="3236133" cy="2862322"/>
          </a:xfrm>
          <a:prstGeom prst="rect">
            <a:avLst/>
          </a:prstGeom>
          <a:noFill/>
        </p:spPr>
        <p:txBody>
          <a:bodyPr wrap="square" rtlCol="0">
            <a:spAutoFit/>
          </a:bodyPr>
          <a:lstStyle/>
          <a:p>
            <a:r>
              <a:rPr lang="en-ZA" u="sng" dirty="0"/>
              <a:t>Participants:</a:t>
            </a:r>
          </a:p>
          <a:p>
            <a:endParaRPr lang="en-ZA" dirty="0"/>
          </a:p>
          <a:p>
            <a:r>
              <a:rPr lang="en-ZA" dirty="0"/>
              <a:t>Strategy – </a:t>
            </a:r>
            <a:r>
              <a:rPr lang="en-ZA" dirty="0" err="1"/>
              <a:t>PricingStrategy,RecommStrategy</a:t>
            </a:r>
            <a:endParaRPr lang="en-ZA" dirty="0"/>
          </a:p>
          <a:p>
            <a:r>
              <a:rPr lang="en-ZA" dirty="0" err="1"/>
              <a:t>ConcreteStrategy</a:t>
            </a:r>
            <a:r>
              <a:rPr lang="en-ZA" dirty="0"/>
              <a:t>- Promotional,BulkDiscount,RegularPrice,SunlightRecom,DefaultRecomm,WaterRecomm</a:t>
            </a:r>
          </a:p>
          <a:p>
            <a:r>
              <a:rPr lang="en-ZA" dirty="0"/>
              <a:t>Context –</a:t>
            </a:r>
            <a:r>
              <a:rPr lang="en-ZA" dirty="0" err="1"/>
              <a:t>StratContext</a:t>
            </a:r>
            <a:endParaRPr lang="en-ZA" dirty="0"/>
          </a:p>
        </p:txBody>
      </p:sp>
    </p:spTree>
    <p:extLst>
      <p:ext uri="{BB962C8B-B14F-4D97-AF65-F5344CB8AC3E}">
        <p14:creationId xmlns:p14="http://schemas.microsoft.com/office/powerpoint/2010/main" val="2437048368"/>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E3BD3-DFF9-38AB-7C73-BFD123AFD7D5}"/>
              </a:ext>
            </a:extLst>
          </p:cNvPr>
          <p:cNvSpPr>
            <a:spLocks noGrp="1"/>
          </p:cNvSpPr>
          <p:nvPr>
            <p:ph type="ctrTitle"/>
          </p:nvPr>
        </p:nvSpPr>
        <p:spPr>
          <a:xfrm>
            <a:off x="1297858" y="1730477"/>
            <a:ext cx="5486400" cy="1907458"/>
          </a:xfrm>
        </p:spPr>
        <p:txBody>
          <a:bodyPr>
            <a:normAutofit/>
          </a:bodyPr>
          <a:lstStyle/>
          <a:p>
            <a:r>
              <a:rPr lang="en-GB" sz="4400" dirty="0"/>
              <a:t>Let’s Demo!</a:t>
            </a:r>
          </a:p>
        </p:txBody>
      </p:sp>
      <p:pic>
        <p:nvPicPr>
          <p:cNvPr id="4" name="Picture 3" descr="A baby groot with green hair&#10;&#10;AI-generated content may be incorrect.">
            <a:extLst>
              <a:ext uri="{FF2B5EF4-FFF2-40B4-BE49-F238E27FC236}">
                <a16:creationId xmlns:a16="http://schemas.microsoft.com/office/drawing/2014/main" id="{C94BD926-27B0-40AC-672A-A8F29269D8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7369" y="545049"/>
            <a:ext cx="4391438" cy="5466521"/>
          </a:xfrm>
          <a:prstGeom prst="rect">
            <a:avLst/>
          </a:prstGeom>
        </p:spPr>
      </p:pic>
    </p:spTree>
    <p:extLst>
      <p:ext uri="{BB962C8B-B14F-4D97-AF65-F5344CB8AC3E}">
        <p14:creationId xmlns:p14="http://schemas.microsoft.com/office/powerpoint/2010/main" val="2484915699"/>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CC9B6-DB2D-91D5-10D3-8E4631A17E13}"/>
              </a:ext>
            </a:extLst>
          </p:cNvPr>
          <p:cNvSpPr>
            <a:spLocks noGrp="1"/>
          </p:cNvSpPr>
          <p:nvPr>
            <p:ph type="title"/>
          </p:nvPr>
        </p:nvSpPr>
        <p:spPr>
          <a:xfrm>
            <a:off x="413068" y="1830603"/>
            <a:ext cx="4908694" cy="2387600"/>
          </a:xfrm>
        </p:spPr>
        <p:txBody>
          <a:bodyPr vert="horz" lIns="91440" tIns="45720" rIns="91440" bIns="45720" rtlCol="0" anchor="ctr">
            <a:normAutofit/>
          </a:bodyPr>
          <a:lstStyle/>
          <a:p>
            <a:r>
              <a:rPr lang="en-US" dirty="0" err="1"/>
              <a:t>Doctest</a:t>
            </a:r>
            <a:r>
              <a:rPr lang="en-US" dirty="0"/>
              <a:t> </a:t>
            </a:r>
            <a:br>
              <a:rPr lang="en-US" dirty="0"/>
            </a:br>
            <a:r>
              <a:rPr lang="en-US" sz="2400" dirty="0"/>
              <a:t>Unit Test: Personalization</a:t>
            </a:r>
          </a:p>
        </p:txBody>
      </p:sp>
      <p:pic>
        <p:nvPicPr>
          <p:cNvPr id="5" name="Picture 4">
            <a:extLst>
              <a:ext uri="{FF2B5EF4-FFF2-40B4-BE49-F238E27FC236}">
                <a16:creationId xmlns:a16="http://schemas.microsoft.com/office/drawing/2014/main" id="{67A59480-7529-AE93-74BB-9B9BB05F34D2}"/>
              </a:ext>
            </a:extLst>
          </p:cNvPr>
          <p:cNvPicPr>
            <a:picLocks noChangeAspect="1"/>
          </p:cNvPicPr>
          <p:nvPr/>
        </p:nvPicPr>
        <p:blipFill>
          <a:blip r:embed="rId2"/>
          <a:stretch>
            <a:fillRect/>
          </a:stretch>
        </p:blipFill>
        <p:spPr>
          <a:xfrm>
            <a:off x="5113134" y="141234"/>
            <a:ext cx="6665798" cy="4750339"/>
          </a:xfrm>
          <a:prstGeom prst="rect">
            <a:avLst/>
          </a:prstGeom>
        </p:spPr>
      </p:pic>
      <p:pic>
        <p:nvPicPr>
          <p:cNvPr id="8" name="Picture 7">
            <a:extLst>
              <a:ext uri="{FF2B5EF4-FFF2-40B4-BE49-F238E27FC236}">
                <a16:creationId xmlns:a16="http://schemas.microsoft.com/office/drawing/2014/main" id="{BCF8B283-3CAE-5C55-EDC7-D5945CAB6429}"/>
              </a:ext>
            </a:extLst>
          </p:cNvPr>
          <p:cNvPicPr>
            <a:picLocks noChangeAspect="1"/>
          </p:cNvPicPr>
          <p:nvPr/>
        </p:nvPicPr>
        <p:blipFill>
          <a:blip r:embed="rId3"/>
          <a:stretch>
            <a:fillRect/>
          </a:stretch>
        </p:blipFill>
        <p:spPr>
          <a:xfrm>
            <a:off x="4691343" y="5171672"/>
            <a:ext cx="7087589" cy="1228896"/>
          </a:xfrm>
          <a:prstGeom prst="rect">
            <a:avLst/>
          </a:prstGeom>
        </p:spPr>
      </p:pic>
    </p:spTree>
    <p:extLst>
      <p:ext uri="{BB962C8B-B14F-4D97-AF65-F5344CB8AC3E}">
        <p14:creationId xmlns:p14="http://schemas.microsoft.com/office/powerpoint/2010/main" val="29109596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8CF80CA-2CD6-C2B8-6CE2-977105BEA0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0083E8-5351-A88F-F52E-AC4FACA875B0}"/>
              </a:ext>
            </a:extLst>
          </p:cNvPr>
          <p:cNvSpPr>
            <a:spLocks noGrp="1"/>
          </p:cNvSpPr>
          <p:nvPr>
            <p:ph type="title"/>
          </p:nvPr>
        </p:nvSpPr>
        <p:spPr>
          <a:xfrm>
            <a:off x="3709350" y="-579754"/>
            <a:ext cx="4908694" cy="2387600"/>
          </a:xfrm>
        </p:spPr>
        <p:txBody>
          <a:bodyPr vert="horz" lIns="91440" tIns="45720" rIns="91440" bIns="45720" rtlCol="0" anchor="ctr">
            <a:normAutofit/>
          </a:bodyPr>
          <a:lstStyle/>
          <a:p>
            <a:r>
              <a:rPr lang="en-US" sz="3200" dirty="0" err="1"/>
              <a:t>Doctest</a:t>
            </a:r>
            <a:r>
              <a:rPr lang="en-US" sz="3200" dirty="0"/>
              <a:t> </a:t>
            </a:r>
            <a:br>
              <a:rPr lang="en-US" sz="3200" dirty="0"/>
            </a:br>
            <a:r>
              <a:rPr lang="en-US" sz="3200" dirty="0"/>
              <a:t>Unit Test: Sales Inventory</a:t>
            </a:r>
          </a:p>
        </p:txBody>
      </p:sp>
      <p:pic>
        <p:nvPicPr>
          <p:cNvPr id="4" name="Picture 3" descr="A screen shot of a computer program&#10;&#10;AI-generated content may be incorrect.">
            <a:extLst>
              <a:ext uri="{FF2B5EF4-FFF2-40B4-BE49-F238E27FC236}">
                <a16:creationId xmlns:a16="http://schemas.microsoft.com/office/drawing/2014/main" id="{E8A2A75E-FE84-6F9D-8885-4C694FF290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995" y="1668985"/>
            <a:ext cx="5110702" cy="3096690"/>
          </a:xfrm>
          <a:prstGeom prst="rect">
            <a:avLst/>
          </a:prstGeom>
        </p:spPr>
      </p:pic>
      <p:pic>
        <p:nvPicPr>
          <p:cNvPr id="7" name="Picture 6" descr="A screen shot of a computer program&#10;&#10;AI-generated content may be incorrect.">
            <a:extLst>
              <a:ext uri="{FF2B5EF4-FFF2-40B4-BE49-F238E27FC236}">
                <a16:creationId xmlns:a16="http://schemas.microsoft.com/office/drawing/2014/main" id="{3BD5464F-ED43-07A0-BED8-F1A15AB0FD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9655" y="1473836"/>
            <a:ext cx="5678189" cy="3291839"/>
          </a:xfrm>
          <a:prstGeom prst="rect">
            <a:avLst/>
          </a:prstGeom>
        </p:spPr>
      </p:pic>
      <p:pic>
        <p:nvPicPr>
          <p:cNvPr id="3" name="Picture 2" descr="A screen shot of a computer&#10;&#10;AI-generated content may be incorrect.">
            <a:extLst>
              <a:ext uri="{FF2B5EF4-FFF2-40B4-BE49-F238E27FC236}">
                <a16:creationId xmlns:a16="http://schemas.microsoft.com/office/drawing/2014/main" id="{E94A464E-F4CF-B2B5-4DC2-361F267966E3}"/>
              </a:ext>
            </a:extLst>
          </p:cNvPr>
          <p:cNvPicPr>
            <a:picLocks noChangeAspect="1"/>
          </p:cNvPicPr>
          <p:nvPr/>
        </p:nvPicPr>
        <p:blipFill>
          <a:blip r:embed="rId5">
            <a:extLst>
              <a:ext uri="{28A0092B-C50C-407E-A947-70E740481C1C}">
                <a14:useLocalDpi xmlns:a14="http://schemas.microsoft.com/office/drawing/2010/main" val="0"/>
              </a:ext>
            </a:extLst>
          </a:blip>
          <a:srcRect t="59500" b="5171"/>
          <a:stretch>
            <a:fillRect/>
          </a:stretch>
        </p:blipFill>
        <p:spPr>
          <a:xfrm>
            <a:off x="2103635" y="5273040"/>
            <a:ext cx="9136970" cy="1249680"/>
          </a:xfrm>
          <a:prstGeom prst="rect">
            <a:avLst/>
          </a:prstGeom>
        </p:spPr>
      </p:pic>
    </p:spTree>
    <p:extLst>
      <p:ext uri="{BB962C8B-B14F-4D97-AF65-F5344CB8AC3E}">
        <p14:creationId xmlns:p14="http://schemas.microsoft.com/office/powerpoint/2010/main" val="31392380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id="{7DF0162A-A6F6-C3D4-3336-B3D5D8AA39B7}"/>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3F1527C3-06F4-4F4D-B364-8E97266450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1" name="Freeform 6">
              <a:extLst>
                <a:ext uri="{FF2B5EF4-FFF2-40B4-BE49-F238E27FC236}">
                  <a16:creationId xmlns:a16="http://schemas.microsoft.com/office/drawing/2014/main" id="{BF1C23D2-D74F-4456-AD7B-904A6E287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ZA"/>
            </a:p>
          </p:txBody>
        </p:sp>
        <p:sp>
          <p:nvSpPr>
            <p:cNvPr id="12" name="Freeform 7">
              <a:extLst>
                <a:ext uri="{FF2B5EF4-FFF2-40B4-BE49-F238E27FC236}">
                  <a16:creationId xmlns:a16="http://schemas.microsoft.com/office/drawing/2014/main" id="{578577AD-563A-4936-9ACB-FDCF298412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ZA"/>
            </a:p>
          </p:txBody>
        </p:sp>
        <p:sp>
          <p:nvSpPr>
            <p:cNvPr id="13" name="Freeform 8">
              <a:extLst>
                <a:ext uri="{FF2B5EF4-FFF2-40B4-BE49-F238E27FC236}">
                  <a16:creationId xmlns:a16="http://schemas.microsoft.com/office/drawing/2014/main" id="{1C9F3743-BFAB-4636-81C7-ACD99C694B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ZA"/>
            </a:p>
          </p:txBody>
        </p:sp>
        <p:sp>
          <p:nvSpPr>
            <p:cNvPr id="14" name="Freeform 9">
              <a:extLst>
                <a:ext uri="{FF2B5EF4-FFF2-40B4-BE49-F238E27FC236}">
                  <a16:creationId xmlns:a16="http://schemas.microsoft.com/office/drawing/2014/main" id="{FC58029E-BC15-45E4-AA28-CC80C96A3F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ZA"/>
            </a:p>
          </p:txBody>
        </p:sp>
        <p:sp>
          <p:nvSpPr>
            <p:cNvPr id="15" name="Freeform 10">
              <a:extLst>
                <a:ext uri="{FF2B5EF4-FFF2-40B4-BE49-F238E27FC236}">
                  <a16:creationId xmlns:a16="http://schemas.microsoft.com/office/drawing/2014/main" id="{41CBB721-7EDD-4FEA-9D6B-A3656D9F45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ZA"/>
            </a:p>
          </p:txBody>
        </p:sp>
        <p:sp>
          <p:nvSpPr>
            <p:cNvPr id="16" name="Freeform 11">
              <a:extLst>
                <a:ext uri="{FF2B5EF4-FFF2-40B4-BE49-F238E27FC236}">
                  <a16:creationId xmlns:a16="http://schemas.microsoft.com/office/drawing/2014/main" id="{4C945CDA-4F14-4FA0-B272-B1E25B4FA1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ZA"/>
            </a:p>
          </p:txBody>
        </p:sp>
      </p:grpSp>
      <p:sp>
        <p:nvSpPr>
          <p:cNvPr id="18" name="Rectangle 17">
            <a:extLst>
              <a:ext uri="{FF2B5EF4-FFF2-40B4-BE49-F238E27FC236}">
                <a16:creationId xmlns:a16="http://schemas.microsoft.com/office/drawing/2014/main" id="{E03BF673-8C68-4092-BF1B-53C57EFEC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dirty="0"/>
          </a:p>
        </p:txBody>
      </p:sp>
      <p:sp useBgFill="1">
        <p:nvSpPr>
          <p:cNvPr id="20" name="Freeform: Shape 19">
            <a:extLst>
              <a:ext uri="{FF2B5EF4-FFF2-40B4-BE49-F238E27FC236}">
                <a16:creationId xmlns:a16="http://schemas.microsoft.com/office/drawing/2014/main" id="{B1BDB70B-F0E6-4867-818F-C582494FB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7083" y="0"/>
            <a:ext cx="11134917" cy="6858000"/>
          </a:xfrm>
          <a:custGeom>
            <a:avLst/>
            <a:gdLst>
              <a:gd name="connsiteX0" fmla="*/ 7627977 w 11134917"/>
              <a:gd name="connsiteY0" fmla="*/ 0 h 6858000"/>
              <a:gd name="connsiteX1" fmla="*/ 8129873 w 11134917"/>
              <a:gd name="connsiteY1" fmla="*/ 0 h 6858000"/>
              <a:gd name="connsiteX2" fmla="*/ 11134917 w 11134917"/>
              <a:gd name="connsiteY2" fmla="*/ 0 h 6858000"/>
              <a:gd name="connsiteX3" fmla="*/ 11134917 w 11134917"/>
              <a:gd name="connsiteY3" fmla="*/ 6858000 h 6858000"/>
              <a:gd name="connsiteX4" fmla="*/ 8129873 w 11134917"/>
              <a:gd name="connsiteY4" fmla="*/ 6858000 h 6858000"/>
              <a:gd name="connsiteX5" fmla="*/ 7627977 w 11134917"/>
              <a:gd name="connsiteY5" fmla="*/ 6858000 h 6858000"/>
              <a:gd name="connsiteX6" fmla="*/ 7627977 w 11134917"/>
              <a:gd name="connsiteY6" fmla="*/ 6857419 h 6858000"/>
              <a:gd name="connsiteX7" fmla="*/ 1921931 w 11134917"/>
              <a:gd name="connsiteY7" fmla="*/ 6850814 h 6858000"/>
              <a:gd name="connsiteX8" fmla="*/ 0 w 11134917"/>
              <a:gd name="connsiteY8" fmla="*/ 5325357 h 6858000"/>
              <a:gd name="connsiteX9" fmla="*/ 838199 w 11134917"/>
              <a:gd name="connsiteY9" fmla="*/ 7331 h 6858000"/>
              <a:gd name="connsiteX10" fmla="*/ 7627977 w 11134917"/>
              <a:gd name="connsiteY10" fmla="*/ 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34917" h="6858000">
                <a:moveTo>
                  <a:pt x="7627977" y="0"/>
                </a:moveTo>
                <a:lnTo>
                  <a:pt x="8129873" y="0"/>
                </a:lnTo>
                <a:lnTo>
                  <a:pt x="11134917" y="0"/>
                </a:lnTo>
                <a:lnTo>
                  <a:pt x="11134917" y="6858000"/>
                </a:lnTo>
                <a:lnTo>
                  <a:pt x="8129873" y="6858000"/>
                </a:lnTo>
                <a:lnTo>
                  <a:pt x="7627977" y="6858000"/>
                </a:lnTo>
                <a:lnTo>
                  <a:pt x="7627977" y="6857419"/>
                </a:lnTo>
                <a:lnTo>
                  <a:pt x="1921931" y="6850814"/>
                </a:lnTo>
                <a:lnTo>
                  <a:pt x="0" y="5325357"/>
                </a:lnTo>
                <a:lnTo>
                  <a:pt x="838199" y="7331"/>
                </a:lnTo>
                <a:lnTo>
                  <a:pt x="7627977" y="50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1E52C707-F508-47B5-8864-8CC3EE0F0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2025" y="0"/>
            <a:ext cx="2436813" cy="6858001"/>
            <a:chOff x="1320800" y="0"/>
            <a:chExt cx="2436813" cy="6858001"/>
          </a:xfrm>
        </p:grpSpPr>
        <p:sp>
          <p:nvSpPr>
            <p:cNvPr id="23" name="Freeform 6">
              <a:extLst>
                <a:ext uri="{FF2B5EF4-FFF2-40B4-BE49-F238E27FC236}">
                  <a16:creationId xmlns:a16="http://schemas.microsoft.com/office/drawing/2014/main" id="{066B5DD9-1C9B-4957-AF7C-8E11C7E88B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ZA"/>
            </a:p>
          </p:txBody>
        </p:sp>
        <p:sp>
          <p:nvSpPr>
            <p:cNvPr id="24" name="Freeform 7">
              <a:extLst>
                <a:ext uri="{FF2B5EF4-FFF2-40B4-BE49-F238E27FC236}">
                  <a16:creationId xmlns:a16="http://schemas.microsoft.com/office/drawing/2014/main" id="{8DF9D480-2CEE-4037-8C1B-6380686300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ZA"/>
            </a:p>
          </p:txBody>
        </p:sp>
        <p:sp>
          <p:nvSpPr>
            <p:cNvPr id="25" name="Freeform 8">
              <a:extLst>
                <a:ext uri="{FF2B5EF4-FFF2-40B4-BE49-F238E27FC236}">
                  <a16:creationId xmlns:a16="http://schemas.microsoft.com/office/drawing/2014/main" id="{EBF6F7B8-E51D-495D-B944-B8E2E84C57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ZA"/>
            </a:p>
          </p:txBody>
        </p:sp>
        <p:sp>
          <p:nvSpPr>
            <p:cNvPr id="26" name="Freeform 9">
              <a:extLst>
                <a:ext uri="{FF2B5EF4-FFF2-40B4-BE49-F238E27FC236}">
                  <a16:creationId xmlns:a16="http://schemas.microsoft.com/office/drawing/2014/main" id="{F43BB0F7-F9F4-4CFA-9277-2B671DC70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ZA"/>
            </a:p>
          </p:txBody>
        </p:sp>
        <p:sp>
          <p:nvSpPr>
            <p:cNvPr id="27" name="Freeform 10">
              <a:extLst>
                <a:ext uri="{FF2B5EF4-FFF2-40B4-BE49-F238E27FC236}">
                  <a16:creationId xmlns:a16="http://schemas.microsoft.com/office/drawing/2014/main" id="{D51F18A6-D926-4462-B110-63097184F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ZA"/>
            </a:p>
          </p:txBody>
        </p:sp>
        <p:sp>
          <p:nvSpPr>
            <p:cNvPr id="28" name="Freeform 11">
              <a:extLst>
                <a:ext uri="{FF2B5EF4-FFF2-40B4-BE49-F238E27FC236}">
                  <a16:creationId xmlns:a16="http://schemas.microsoft.com/office/drawing/2014/main" id="{ED77B4F5-55D8-444A-9EFF-CAAA8CD69F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ZA"/>
            </a:p>
          </p:txBody>
        </p:sp>
      </p:grpSp>
      <p:sp>
        <p:nvSpPr>
          <p:cNvPr id="2" name="Title 1">
            <a:extLst>
              <a:ext uri="{FF2B5EF4-FFF2-40B4-BE49-F238E27FC236}">
                <a16:creationId xmlns:a16="http://schemas.microsoft.com/office/drawing/2014/main" id="{AFC9258A-64E3-7A92-5AAE-B3415BA04B68}"/>
              </a:ext>
            </a:extLst>
          </p:cNvPr>
          <p:cNvSpPr>
            <a:spLocks noGrp="1"/>
          </p:cNvSpPr>
          <p:nvPr>
            <p:ph type="ctrTitle"/>
          </p:nvPr>
        </p:nvSpPr>
        <p:spPr>
          <a:xfrm>
            <a:off x="1836013" y="1072609"/>
            <a:ext cx="3041557" cy="4522647"/>
          </a:xfrm>
          <a:effectLst/>
        </p:spPr>
        <p:txBody>
          <a:bodyPr vert="horz" lIns="91440" tIns="45720" rIns="91440" bIns="45720" rtlCol="0" anchor="ctr">
            <a:normAutofit/>
          </a:bodyPr>
          <a:lstStyle/>
          <a:p>
            <a:pPr algn="l"/>
            <a:r>
              <a:rPr lang="en-US" sz="3200" dirty="0">
                <a:solidFill>
                  <a:schemeClr val="tx2"/>
                </a:solidFill>
              </a:rPr>
              <a:t>Project Overview</a:t>
            </a:r>
          </a:p>
        </p:txBody>
      </p:sp>
      <p:sp>
        <p:nvSpPr>
          <p:cNvPr id="5" name="Rectangle 2">
            <a:extLst>
              <a:ext uri="{FF2B5EF4-FFF2-40B4-BE49-F238E27FC236}">
                <a16:creationId xmlns:a16="http://schemas.microsoft.com/office/drawing/2014/main" id="{5332E328-68AE-BAAE-7DE5-6626F1C6484F}"/>
              </a:ext>
            </a:extLst>
          </p:cNvPr>
          <p:cNvSpPr>
            <a:spLocks noGrp="1" noChangeArrowheads="1"/>
          </p:cNvSpPr>
          <p:nvPr>
            <p:ph type="subTitle" idx="1"/>
          </p:nvPr>
        </p:nvSpPr>
        <p:spPr bwMode="auto">
          <a:xfrm>
            <a:off x="4877570" y="508001"/>
            <a:ext cx="6654669" cy="554867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algn="l">
              <a:lnSpc>
                <a:spcPct val="90000"/>
              </a:lnSpc>
            </a:pPr>
            <a:r>
              <a:rPr lang="en-US" sz="1700" dirty="0"/>
              <a:t>A digital plant nursery simulates the interaction between </a:t>
            </a:r>
            <a:r>
              <a:rPr lang="en-US" sz="1700" b="1" dirty="0"/>
              <a:t>greenhouse, staff, and customers</a:t>
            </a:r>
            <a:r>
              <a:rPr lang="en-US" sz="1700" dirty="0"/>
              <a:t> to create a realistic, scalable ecosystem.</a:t>
            </a:r>
          </a:p>
          <a:p>
            <a:pPr algn="l">
              <a:lnSpc>
                <a:spcPct val="90000"/>
              </a:lnSpc>
            </a:pPr>
            <a:r>
              <a:rPr lang="en-US" sz="1700" b="1" dirty="0"/>
              <a:t>Greenhouse:</a:t>
            </a:r>
            <a:r>
              <a:rPr lang="en-US" sz="1700" dirty="0"/>
              <a:t> Cultivates plants through structured life-cycle care routines (watering, sunlight, fertilizing).</a:t>
            </a:r>
          </a:p>
          <a:p>
            <a:pPr algn="l">
              <a:lnSpc>
                <a:spcPct val="90000"/>
              </a:lnSpc>
            </a:pPr>
            <a:r>
              <a:rPr lang="en-US" sz="1700" b="1" dirty="0"/>
              <a:t>Staff:</a:t>
            </a:r>
            <a:r>
              <a:rPr lang="en-US" sz="1700" dirty="0"/>
              <a:t> Manage plant health, handle customer queries, and coordinate stock between greenhouse and sales floor.</a:t>
            </a:r>
          </a:p>
          <a:p>
            <a:pPr algn="l">
              <a:lnSpc>
                <a:spcPct val="90000"/>
              </a:lnSpc>
            </a:pPr>
            <a:r>
              <a:rPr lang="en-US" sz="1700" b="1" dirty="0"/>
              <a:t>Customers:</a:t>
            </a:r>
            <a:r>
              <a:rPr lang="en-US" sz="1700" dirty="0"/>
              <a:t> Browse, personalize, and purchase plants with customizable arrangements and dynamic behaviors.</a:t>
            </a:r>
          </a:p>
          <a:p>
            <a:pPr algn="l">
              <a:lnSpc>
                <a:spcPct val="90000"/>
              </a:lnSpc>
            </a:pPr>
            <a:r>
              <a:rPr lang="en-US" sz="1700" b="1" dirty="0"/>
              <a:t>Inventory:</a:t>
            </a:r>
            <a:r>
              <a:rPr lang="en-US" sz="1700" dirty="0"/>
              <a:t> Tracks plants as they move from growing to ready-for-sale, ensuring timely replenishment.</a:t>
            </a:r>
          </a:p>
          <a:p>
            <a:pPr algn="l">
              <a:lnSpc>
                <a:spcPct val="90000"/>
              </a:lnSpc>
            </a:pPr>
            <a:r>
              <a:rPr lang="en-US" sz="1700" b="1" dirty="0"/>
              <a:t>Sustainability:</a:t>
            </a:r>
            <a:r>
              <a:rPr lang="en-US" sz="1700" dirty="0"/>
              <a:t> Encourages eco-friendly practices and supports long-term growth and variety expansion.</a:t>
            </a:r>
          </a:p>
          <a:p>
            <a:pPr algn="l">
              <a:lnSpc>
                <a:spcPct val="90000"/>
              </a:lnSpc>
            </a:pPr>
            <a:r>
              <a:rPr lang="en-US" sz="1700" b="1" dirty="0"/>
              <a:t>System Design:</a:t>
            </a:r>
            <a:r>
              <a:rPr lang="en-US" sz="1700" dirty="0"/>
              <a:t> Built using object-oriented principles and design patterns to ensure flexibility, scalability, and clarity</a:t>
            </a:r>
          </a:p>
        </p:txBody>
      </p:sp>
    </p:spTree>
    <p:extLst>
      <p:ext uri="{BB962C8B-B14F-4D97-AF65-F5344CB8AC3E}">
        <p14:creationId xmlns:p14="http://schemas.microsoft.com/office/powerpoint/2010/main" val="19577437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686331E-9966-8344-CA2D-2851A964C9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3B44B4-3286-C467-18B2-0260149AAFB8}"/>
              </a:ext>
            </a:extLst>
          </p:cNvPr>
          <p:cNvSpPr>
            <a:spLocks noGrp="1"/>
          </p:cNvSpPr>
          <p:nvPr>
            <p:ph type="title"/>
          </p:nvPr>
        </p:nvSpPr>
        <p:spPr>
          <a:xfrm>
            <a:off x="3641653" y="150813"/>
            <a:ext cx="4908694" cy="1009393"/>
          </a:xfrm>
        </p:spPr>
        <p:txBody>
          <a:bodyPr vert="horz" lIns="91440" tIns="45720" rIns="91440" bIns="45720" rtlCol="0" anchor="ctr">
            <a:normAutofit fontScale="90000"/>
          </a:bodyPr>
          <a:lstStyle/>
          <a:p>
            <a:r>
              <a:rPr lang="en-US" dirty="0" err="1"/>
              <a:t>Doctest</a:t>
            </a:r>
            <a:r>
              <a:rPr lang="en-US" dirty="0"/>
              <a:t> </a:t>
            </a:r>
            <a:br>
              <a:rPr lang="en-US" dirty="0"/>
            </a:br>
            <a:r>
              <a:rPr lang="en-US" dirty="0"/>
              <a:t>Unit Test: Staff</a:t>
            </a:r>
          </a:p>
        </p:txBody>
      </p:sp>
      <p:pic>
        <p:nvPicPr>
          <p:cNvPr id="4" name="Picture 3">
            <a:extLst>
              <a:ext uri="{FF2B5EF4-FFF2-40B4-BE49-F238E27FC236}">
                <a16:creationId xmlns:a16="http://schemas.microsoft.com/office/drawing/2014/main" id="{B0719617-BC6D-14BD-EA41-0E675559FE23}"/>
              </a:ext>
            </a:extLst>
          </p:cNvPr>
          <p:cNvPicPr>
            <a:picLocks noChangeAspect="1"/>
          </p:cNvPicPr>
          <p:nvPr/>
        </p:nvPicPr>
        <p:blipFill>
          <a:blip r:embed="rId2"/>
          <a:stretch>
            <a:fillRect/>
          </a:stretch>
        </p:blipFill>
        <p:spPr>
          <a:xfrm>
            <a:off x="1409275" y="1303758"/>
            <a:ext cx="4464756" cy="4470400"/>
          </a:xfrm>
          <a:prstGeom prst="rect">
            <a:avLst/>
          </a:prstGeom>
        </p:spPr>
      </p:pic>
      <p:pic>
        <p:nvPicPr>
          <p:cNvPr id="7" name="Picture 6">
            <a:extLst>
              <a:ext uri="{FF2B5EF4-FFF2-40B4-BE49-F238E27FC236}">
                <a16:creationId xmlns:a16="http://schemas.microsoft.com/office/drawing/2014/main" id="{98B57C44-7922-EBA3-2003-15958461EED6}"/>
              </a:ext>
            </a:extLst>
          </p:cNvPr>
          <p:cNvPicPr>
            <a:picLocks noChangeAspect="1"/>
          </p:cNvPicPr>
          <p:nvPr/>
        </p:nvPicPr>
        <p:blipFill>
          <a:blip r:embed="rId3"/>
          <a:stretch>
            <a:fillRect/>
          </a:stretch>
        </p:blipFill>
        <p:spPr>
          <a:xfrm>
            <a:off x="6737555" y="1303758"/>
            <a:ext cx="4470400" cy="4470400"/>
          </a:xfrm>
          <a:prstGeom prst="rect">
            <a:avLst/>
          </a:prstGeom>
        </p:spPr>
      </p:pic>
      <p:pic>
        <p:nvPicPr>
          <p:cNvPr id="9" name="Picture 8">
            <a:extLst>
              <a:ext uri="{FF2B5EF4-FFF2-40B4-BE49-F238E27FC236}">
                <a16:creationId xmlns:a16="http://schemas.microsoft.com/office/drawing/2014/main" id="{E37A9E75-F910-331D-764D-7AA4AB76A85E}"/>
              </a:ext>
            </a:extLst>
          </p:cNvPr>
          <p:cNvPicPr>
            <a:picLocks noChangeAspect="1"/>
          </p:cNvPicPr>
          <p:nvPr/>
        </p:nvPicPr>
        <p:blipFill>
          <a:blip r:embed="rId4"/>
          <a:stretch>
            <a:fillRect/>
          </a:stretch>
        </p:blipFill>
        <p:spPr>
          <a:xfrm>
            <a:off x="3088523" y="5917710"/>
            <a:ext cx="7116168" cy="847843"/>
          </a:xfrm>
          <a:prstGeom prst="rect">
            <a:avLst/>
          </a:prstGeom>
        </p:spPr>
      </p:pic>
    </p:spTree>
    <p:extLst>
      <p:ext uri="{BB962C8B-B14F-4D97-AF65-F5344CB8AC3E}">
        <p14:creationId xmlns:p14="http://schemas.microsoft.com/office/powerpoint/2010/main" val="35843229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282872-0219-325A-CD9F-F1A0530418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72EC25-5238-EF69-6BB3-B6212E842BF1}"/>
              </a:ext>
            </a:extLst>
          </p:cNvPr>
          <p:cNvSpPr>
            <a:spLocks noGrp="1"/>
          </p:cNvSpPr>
          <p:nvPr>
            <p:ph type="title"/>
          </p:nvPr>
        </p:nvSpPr>
        <p:spPr/>
        <p:txBody>
          <a:bodyPr>
            <a:normAutofit/>
          </a:bodyPr>
          <a:lstStyle/>
          <a:p>
            <a:r>
              <a:rPr lang="en-GB" dirty="0"/>
              <a:t>Memory Safety</a:t>
            </a:r>
            <a:br>
              <a:rPr lang="en-GB" dirty="0"/>
            </a:br>
            <a:r>
              <a:rPr lang="en-GB" sz="2800" dirty="0"/>
              <a:t>Testing Main</a:t>
            </a:r>
          </a:p>
        </p:txBody>
      </p:sp>
      <p:pic>
        <p:nvPicPr>
          <p:cNvPr id="5" name="Picture 4">
            <a:extLst>
              <a:ext uri="{FF2B5EF4-FFF2-40B4-BE49-F238E27FC236}">
                <a16:creationId xmlns:a16="http://schemas.microsoft.com/office/drawing/2014/main" id="{C3578C79-E9D3-0188-F7CC-D33A8E244129}"/>
              </a:ext>
            </a:extLst>
          </p:cNvPr>
          <p:cNvPicPr>
            <a:picLocks noChangeAspect="1"/>
          </p:cNvPicPr>
          <p:nvPr/>
        </p:nvPicPr>
        <p:blipFill>
          <a:blip r:embed="rId2"/>
          <a:stretch>
            <a:fillRect/>
          </a:stretch>
        </p:blipFill>
        <p:spPr>
          <a:xfrm>
            <a:off x="1826668" y="2955154"/>
            <a:ext cx="9333998" cy="2419486"/>
          </a:xfrm>
          <a:prstGeom prst="rect">
            <a:avLst/>
          </a:prstGeom>
        </p:spPr>
      </p:pic>
    </p:spTree>
    <p:extLst>
      <p:ext uri="{BB962C8B-B14F-4D97-AF65-F5344CB8AC3E}">
        <p14:creationId xmlns:p14="http://schemas.microsoft.com/office/powerpoint/2010/main" val="28064232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CB2BF-B4CD-0E24-FC3C-74D03512CA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AEDC5B-A5F8-0270-B9AE-886F3F4BD72B}"/>
              </a:ext>
            </a:extLst>
          </p:cNvPr>
          <p:cNvSpPr>
            <a:spLocks noGrp="1"/>
          </p:cNvSpPr>
          <p:nvPr>
            <p:ph type="title"/>
          </p:nvPr>
        </p:nvSpPr>
        <p:spPr/>
        <p:txBody>
          <a:bodyPr>
            <a:normAutofit/>
          </a:bodyPr>
          <a:lstStyle/>
          <a:p>
            <a:r>
              <a:rPr lang="en-GB"/>
              <a:t>Memory Safety</a:t>
            </a:r>
            <a:br>
              <a:rPr lang="en-GB"/>
            </a:br>
            <a:r>
              <a:rPr lang="en-GB" sz="2800"/>
              <a:t>Demo Main</a:t>
            </a:r>
            <a:endParaRPr lang="en-GB" sz="2800" dirty="0"/>
          </a:p>
        </p:txBody>
      </p:sp>
      <p:pic>
        <p:nvPicPr>
          <p:cNvPr id="4" name="Picture 3" descr="A person in a suit holding a glass of wine&#10;&#10;AI-generated content may be incorrect.">
            <a:extLst>
              <a:ext uri="{FF2B5EF4-FFF2-40B4-BE49-F238E27FC236}">
                <a16:creationId xmlns:a16="http://schemas.microsoft.com/office/drawing/2014/main" id="{FE953DB8-8362-38EB-8738-9B39BC4DC110}"/>
              </a:ext>
            </a:extLst>
          </p:cNvPr>
          <p:cNvPicPr>
            <a:picLocks noChangeAspect="1"/>
          </p:cNvPicPr>
          <p:nvPr/>
        </p:nvPicPr>
        <p:blipFill>
          <a:blip r:embed="rId2">
            <a:extLst>
              <a:ext uri="{28A0092B-C50C-407E-A947-70E740481C1C}">
                <a14:useLocalDpi xmlns:a14="http://schemas.microsoft.com/office/drawing/2010/main" val="0"/>
              </a:ext>
            </a:extLst>
          </a:blip>
          <a:srcRect t="16674" b="3686"/>
          <a:stretch>
            <a:fillRect/>
          </a:stretch>
        </p:blipFill>
        <p:spPr>
          <a:xfrm>
            <a:off x="8784605" y="189241"/>
            <a:ext cx="2718419" cy="2367281"/>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FAFBE90E-023A-DF10-9196-8E4BDCFF6D2D}"/>
              </a:ext>
            </a:extLst>
          </p:cNvPr>
          <p:cNvPicPr>
            <a:picLocks noChangeAspect="1"/>
          </p:cNvPicPr>
          <p:nvPr/>
        </p:nvPicPr>
        <p:blipFill>
          <a:blip r:embed="rId3">
            <a:extLst>
              <a:ext uri="{28A0092B-C50C-407E-A947-70E740481C1C}">
                <a14:useLocalDpi xmlns:a14="http://schemas.microsoft.com/office/drawing/2010/main" val="0"/>
              </a:ext>
            </a:extLst>
          </a:blip>
          <a:srcRect t="8759" b="7659"/>
          <a:stretch>
            <a:fillRect/>
          </a:stretch>
        </p:blipFill>
        <p:spPr>
          <a:xfrm>
            <a:off x="1702574" y="2994662"/>
            <a:ext cx="9582186" cy="2849880"/>
          </a:xfrm>
          <a:prstGeom prst="rect">
            <a:avLst/>
          </a:prstGeom>
        </p:spPr>
      </p:pic>
    </p:spTree>
    <p:extLst>
      <p:ext uri="{BB962C8B-B14F-4D97-AF65-F5344CB8AC3E}">
        <p14:creationId xmlns:p14="http://schemas.microsoft.com/office/powerpoint/2010/main" val="16986106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id="{2EC6FD03-F40C-2846-3667-6F9ADABF5022}"/>
            </a:ext>
          </a:extLst>
        </p:cNvPr>
        <p:cNvGrpSpPr/>
        <p:nvPr/>
      </p:nvGrpSpPr>
      <p:grpSpPr>
        <a:xfrm>
          <a:off x="0" y="0"/>
          <a:ext cx="0" cy="0"/>
          <a:chOff x="0" y="0"/>
          <a:chExt cx="0" cy="0"/>
        </a:xfrm>
      </p:grpSpPr>
      <p:grpSp>
        <p:nvGrpSpPr>
          <p:cNvPr id="41" name="Group 40">
            <a:extLst>
              <a:ext uri="{FF2B5EF4-FFF2-40B4-BE49-F238E27FC236}">
                <a16:creationId xmlns:a16="http://schemas.microsoft.com/office/drawing/2014/main" id="{7BB05CE4-68B2-4484-82E9-958A3D3EF8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42" name="Freeform 6">
              <a:extLst>
                <a:ext uri="{FF2B5EF4-FFF2-40B4-BE49-F238E27FC236}">
                  <a16:creationId xmlns:a16="http://schemas.microsoft.com/office/drawing/2014/main" id="{69F0F747-364B-41D0-ACBF-62B9E3AE2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ZA"/>
            </a:p>
          </p:txBody>
        </p:sp>
        <p:sp>
          <p:nvSpPr>
            <p:cNvPr id="43" name="Freeform 7">
              <a:extLst>
                <a:ext uri="{FF2B5EF4-FFF2-40B4-BE49-F238E27FC236}">
                  <a16:creationId xmlns:a16="http://schemas.microsoft.com/office/drawing/2014/main" id="{13ACF4DA-41FA-4F29-8512-43C2626BC4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ZA"/>
            </a:p>
          </p:txBody>
        </p:sp>
        <p:sp>
          <p:nvSpPr>
            <p:cNvPr id="44" name="Freeform 9">
              <a:extLst>
                <a:ext uri="{FF2B5EF4-FFF2-40B4-BE49-F238E27FC236}">
                  <a16:creationId xmlns:a16="http://schemas.microsoft.com/office/drawing/2014/main" id="{F1B9267B-C939-4021-9A5E-ABDECF50D1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ZA"/>
            </a:p>
          </p:txBody>
        </p:sp>
        <p:sp>
          <p:nvSpPr>
            <p:cNvPr id="45" name="Freeform 10">
              <a:extLst>
                <a:ext uri="{FF2B5EF4-FFF2-40B4-BE49-F238E27FC236}">
                  <a16:creationId xmlns:a16="http://schemas.microsoft.com/office/drawing/2014/main" id="{640609AD-EF77-4113-9007-46FB1884C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ZA"/>
            </a:p>
          </p:txBody>
        </p:sp>
        <p:sp>
          <p:nvSpPr>
            <p:cNvPr id="46" name="Freeform 11">
              <a:extLst>
                <a:ext uri="{FF2B5EF4-FFF2-40B4-BE49-F238E27FC236}">
                  <a16:creationId xmlns:a16="http://schemas.microsoft.com/office/drawing/2014/main" id="{A201AADB-6387-4738-9FC6-B4E4EC02E3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ZA"/>
            </a:p>
          </p:txBody>
        </p:sp>
        <p:sp>
          <p:nvSpPr>
            <p:cNvPr id="47" name="Freeform 12">
              <a:extLst>
                <a:ext uri="{FF2B5EF4-FFF2-40B4-BE49-F238E27FC236}">
                  <a16:creationId xmlns:a16="http://schemas.microsoft.com/office/drawing/2014/main" id="{F5686E60-C2ED-4469-B996-49389004A4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ZA"/>
            </a:p>
          </p:txBody>
        </p:sp>
      </p:grpSp>
      <p:sp>
        <p:nvSpPr>
          <p:cNvPr id="2" name="Title 1">
            <a:extLst>
              <a:ext uri="{FF2B5EF4-FFF2-40B4-BE49-F238E27FC236}">
                <a16:creationId xmlns:a16="http://schemas.microsoft.com/office/drawing/2014/main" id="{6D860743-7BAF-BFAC-4722-0E2848EA8037}"/>
              </a:ext>
            </a:extLst>
          </p:cNvPr>
          <p:cNvSpPr>
            <a:spLocks noGrp="1"/>
          </p:cNvSpPr>
          <p:nvPr>
            <p:ph type="title"/>
          </p:nvPr>
        </p:nvSpPr>
        <p:spPr>
          <a:xfrm>
            <a:off x="984250" y="-85725"/>
            <a:ext cx="4978303" cy="2616199"/>
          </a:xfrm>
        </p:spPr>
        <p:txBody>
          <a:bodyPr vert="horz" lIns="91440" tIns="45720" rIns="91440" bIns="45720" rtlCol="0" anchor="b">
            <a:normAutofit/>
          </a:bodyPr>
          <a:lstStyle/>
          <a:p>
            <a:r>
              <a:rPr lang="en-US" sz="2400" dirty="0"/>
              <a:t>GitHub Actions: </a:t>
            </a:r>
            <a:br>
              <a:rPr lang="en-US" sz="2400" dirty="0"/>
            </a:br>
            <a:r>
              <a:rPr lang="en-US" sz="2000" dirty="0"/>
              <a:t>Project Management</a:t>
            </a:r>
          </a:p>
        </p:txBody>
      </p:sp>
      <p:pic>
        <p:nvPicPr>
          <p:cNvPr id="5" name="Picture 4" descr="A screenshot of a computer&#10;&#10;AI-generated content may be incorrect.">
            <a:extLst>
              <a:ext uri="{FF2B5EF4-FFF2-40B4-BE49-F238E27FC236}">
                <a16:creationId xmlns:a16="http://schemas.microsoft.com/office/drawing/2014/main" id="{06AFA0A4-0079-9EDA-6425-3EB70AE533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77509"/>
            <a:ext cx="4861358" cy="317203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6" name="Picture 5" descr="A screenshot of a computer&#10;&#10;AI-generated content may be incorrect.">
            <a:extLst>
              <a:ext uri="{FF2B5EF4-FFF2-40B4-BE49-F238E27FC236}">
                <a16:creationId xmlns:a16="http://schemas.microsoft.com/office/drawing/2014/main" id="{B5C96A4A-B83A-94A8-E038-C11A5E0CFA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9947" y="3476500"/>
            <a:ext cx="5713464" cy="3213823"/>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9844443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214612-250E-7335-E96D-1884F46ABB17}"/>
              </a:ext>
            </a:extLst>
          </p:cNvPr>
          <p:cNvPicPr>
            <a:picLocks noChangeAspect="1"/>
          </p:cNvPicPr>
          <p:nvPr/>
        </p:nvPicPr>
        <p:blipFill>
          <a:blip r:embed="rId2"/>
          <a:stretch>
            <a:fillRect/>
          </a:stretch>
        </p:blipFill>
        <p:spPr>
          <a:xfrm>
            <a:off x="5842136" y="494087"/>
            <a:ext cx="5974833" cy="5374901"/>
          </a:xfrm>
          <a:prstGeom prst="rect">
            <a:avLst/>
          </a:prstGeom>
        </p:spPr>
      </p:pic>
      <p:graphicFrame>
        <p:nvGraphicFramePr>
          <p:cNvPr id="14" name="Text Placeholder 3">
            <a:extLst>
              <a:ext uri="{FF2B5EF4-FFF2-40B4-BE49-F238E27FC236}">
                <a16:creationId xmlns:a16="http://schemas.microsoft.com/office/drawing/2014/main" id="{CD1A9F37-6AAA-D05B-6629-B0ABEE6FE7BE}"/>
              </a:ext>
            </a:extLst>
          </p:cNvPr>
          <p:cNvGraphicFramePr/>
          <p:nvPr>
            <p:extLst>
              <p:ext uri="{D42A27DB-BD31-4B8C-83A1-F6EECF244321}">
                <p14:modId xmlns:p14="http://schemas.microsoft.com/office/powerpoint/2010/main" val="1375403778"/>
              </p:ext>
            </p:extLst>
          </p:nvPr>
        </p:nvGraphicFramePr>
        <p:xfrm>
          <a:off x="484552" y="2514600"/>
          <a:ext cx="5287234" cy="33543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E1B0BA55-A85D-5E0C-8C2E-D595A0A36842}"/>
              </a:ext>
            </a:extLst>
          </p:cNvPr>
          <p:cNvSpPr txBox="1"/>
          <p:nvPr/>
        </p:nvSpPr>
        <p:spPr>
          <a:xfrm>
            <a:off x="1402338" y="1531177"/>
            <a:ext cx="3089119" cy="646331"/>
          </a:xfrm>
          <a:prstGeom prst="rect">
            <a:avLst/>
          </a:prstGeom>
          <a:noFill/>
        </p:spPr>
        <p:txBody>
          <a:bodyPr wrap="square" rtlCol="0">
            <a:spAutoFit/>
          </a:bodyPr>
          <a:lstStyle/>
          <a:p>
            <a:r>
              <a:rPr lang="en-ZA" sz="3600" dirty="0">
                <a:ln w="0"/>
                <a:effectLst>
                  <a:outerShdw blurRad="38100" dist="19050" dir="2700000" algn="tl" rotWithShape="0">
                    <a:schemeClr val="dk1">
                      <a:alpha val="40000"/>
                    </a:schemeClr>
                  </a:outerShdw>
                </a:effectLst>
              </a:rPr>
              <a:t>Flow Paradigm</a:t>
            </a:r>
          </a:p>
        </p:txBody>
      </p:sp>
    </p:spTree>
    <p:extLst>
      <p:ext uri="{BB962C8B-B14F-4D97-AF65-F5344CB8AC3E}">
        <p14:creationId xmlns:p14="http://schemas.microsoft.com/office/powerpoint/2010/main" val="30491152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FDB0F91E-E08B-4543-B4C0-6DF9094A01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59" name="Freeform 6">
              <a:extLst>
                <a:ext uri="{FF2B5EF4-FFF2-40B4-BE49-F238E27FC236}">
                  <a16:creationId xmlns:a16="http://schemas.microsoft.com/office/drawing/2014/main" id="{CAA7E6E8-7988-4714-A434-6B552010B5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ZA"/>
            </a:p>
          </p:txBody>
        </p:sp>
        <p:sp>
          <p:nvSpPr>
            <p:cNvPr id="60" name="Freeform 7">
              <a:extLst>
                <a:ext uri="{FF2B5EF4-FFF2-40B4-BE49-F238E27FC236}">
                  <a16:creationId xmlns:a16="http://schemas.microsoft.com/office/drawing/2014/main" id="{A2736B6B-CF60-477E-8405-C77A6B60D5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ZA"/>
            </a:p>
          </p:txBody>
        </p:sp>
        <p:sp>
          <p:nvSpPr>
            <p:cNvPr id="61" name="Freeform 8">
              <a:extLst>
                <a:ext uri="{FF2B5EF4-FFF2-40B4-BE49-F238E27FC236}">
                  <a16:creationId xmlns:a16="http://schemas.microsoft.com/office/drawing/2014/main" id="{96C54F74-7D7A-4327-AC54-03A0C30CA1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ZA"/>
            </a:p>
          </p:txBody>
        </p:sp>
        <p:sp>
          <p:nvSpPr>
            <p:cNvPr id="62" name="Freeform 9">
              <a:extLst>
                <a:ext uri="{FF2B5EF4-FFF2-40B4-BE49-F238E27FC236}">
                  <a16:creationId xmlns:a16="http://schemas.microsoft.com/office/drawing/2014/main" id="{40790CC2-4075-407E-B51B-01EBAB18A0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ZA"/>
            </a:p>
          </p:txBody>
        </p:sp>
        <p:sp>
          <p:nvSpPr>
            <p:cNvPr id="63" name="Freeform 10">
              <a:extLst>
                <a:ext uri="{FF2B5EF4-FFF2-40B4-BE49-F238E27FC236}">
                  <a16:creationId xmlns:a16="http://schemas.microsoft.com/office/drawing/2014/main" id="{808D79CE-C1DC-4640-82F8-32DDB31DF4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ZA"/>
            </a:p>
          </p:txBody>
        </p:sp>
        <p:sp>
          <p:nvSpPr>
            <p:cNvPr id="64" name="Freeform 11">
              <a:extLst>
                <a:ext uri="{FF2B5EF4-FFF2-40B4-BE49-F238E27FC236}">
                  <a16:creationId xmlns:a16="http://schemas.microsoft.com/office/drawing/2014/main" id="{7690EB4B-9665-453E-A536-FA9DA06D1C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ZA"/>
            </a:p>
          </p:txBody>
        </p:sp>
      </p:grpSp>
      <p:grpSp>
        <p:nvGrpSpPr>
          <p:cNvPr id="66" name="Group 65">
            <a:extLst>
              <a:ext uri="{FF2B5EF4-FFF2-40B4-BE49-F238E27FC236}">
                <a16:creationId xmlns:a16="http://schemas.microsoft.com/office/drawing/2014/main" id="{3AABE10E-8B47-4567-8C44-7892CBD364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67" name="Freeform 6">
              <a:extLst>
                <a:ext uri="{FF2B5EF4-FFF2-40B4-BE49-F238E27FC236}">
                  <a16:creationId xmlns:a16="http://schemas.microsoft.com/office/drawing/2014/main" id="{3B6F89E5-27DA-48BA-92A3-E78CDA05B4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ZA"/>
            </a:p>
          </p:txBody>
        </p:sp>
        <p:sp>
          <p:nvSpPr>
            <p:cNvPr id="68" name="Freeform 7">
              <a:extLst>
                <a:ext uri="{FF2B5EF4-FFF2-40B4-BE49-F238E27FC236}">
                  <a16:creationId xmlns:a16="http://schemas.microsoft.com/office/drawing/2014/main" id="{D75EEA1C-1772-4713-B1FB-6A8FDFA0B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ZA"/>
            </a:p>
          </p:txBody>
        </p:sp>
        <p:sp>
          <p:nvSpPr>
            <p:cNvPr id="69" name="Freeform 8">
              <a:extLst>
                <a:ext uri="{FF2B5EF4-FFF2-40B4-BE49-F238E27FC236}">
                  <a16:creationId xmlns:a16="http://schemas.microsoft.com/office/drawing/2014/main" id="{4F733139-7D00-4544-B889-C7ACFA614D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ZA"/>
            </a:p>
          </p:txBody>
        </p:sp>
        <p:sp>
          <p:nvSpPr>
            <p:cNvPr id="70" name="Freeform 9">
              <a:extLst>
                <a:ext uri="{FF2B5EF4-FFF2-40B4-BE49-F238E27FC236}">
                  <a16:creationId xmlns:a16="http://schemas.microsoft.com/office/drawing/2014/main" id="{33CAFEFE-0885-47B5-9181-DCF0391C74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ZA"/>
            </a:p>
          </p:txBody>
        </p:sp>
        <p:sp>
          <p:nvSpPr>
            <p:cNvPr id="71" name="Freeform 10">
              <a:extLst>
                <a:ext uri="{FF2B5EF4-FFF2-40B4-BE49-F238E27FC236}">
                  <a16:creationId xmlns:a16="http://schemas.microsoft.com/office/drawing/2014/main" id="{CD0C4A1E-DDEB-4FDA-8245-881A82913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ZA"/>
            </a:p>
          </p:txBody>
        </p:sp>
        <p:sp>
          <p:nvSpPr>
            <p:cNvPr id="72" name="Freeform 11">
              <a:extLst>
                <a:ext uri="{FF2B5EF4-FFF2-40B4-BE49-F238E27FC236}">
                  <a16:creationId xmlns:a16="http://schemas.microsoft.com/office/drawing/2014/main" id="{CAAD0ACF-23E7-4999-B311-DD56934B6B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ZA"/>
            </a:p>
          </p:txBody>
        </p:sp>
      </p:grpSp>
      <p:sp>
        <p:nvSpPr>
          <p:cNvPr id="2" name="Title 1">
            <a:extLst>
              <a:ext uri="{FF2B5EF4-FFF2-40B4-BE49-F238E27FC236}">
                <a16:creationId xmlns:a16="http://schemas.microsoft.com/office/drawing/2014/main" id="{888E6E2A-394B-B2FD-D9AB-7A6B8C502130}"/>
              </a:ext>
            </a:extLst>
          </p:cNvPr>
          <p:cNvSpPr>
            <a:spLocks noGrp="1"/>
          </p:cNvSpPr>
          <p:nvPr>
            <p:ph type="title"/>
          </p:nvPr>
        </p:nvSpPr>
        <p:spPr>
          <a:xfrm>
            <a:off x="1484312" y="685800"/>
            <a:ext cx="4278928" cy="1752599"/>
          </a:xfrm>
        </p:spPr>
        <p:txBody>
          <a:bodyPr vert="horz" lIns="91440" tIns="45720" rIns="91440" bIns="45720" rtlCol="0" anchor="ctr">
            <a:normAutofit/>
          </a:bodyPr>
          <a:lstStyle/>
          <a:p>
            <a:r>
              <a:rPr lang="en-US" sz="4000" dirty="0"/>
              <a:t>Commits</a:t>
            </a:r>
          </a:p>
        </p:txBody>
      </p:sp>
      <p:sp>
        <p:nvSpPr>
          <p:cNvPr id="4" name="Text Placeholder 3">
            <a:extLst>
              <a:ext uri="{FF2B5EF4-FFF2-40B4-BE49-F238E27FC236}">
                <a16:creationId xmlns:a16="http://schemas.microsoft.com/office/drawing/2014/main" id="{59F6285C-AC22-4744-D14E-137A93C77F6A}"/>
              </a:ext>
            </a:extLst>
          </p:cNvPr>
          <p:cNvSpPr>
            <a:spLocks noGrp="1"/>
          </p:cNvSpPr>
          <p:nvPr>
            <p:ph type="body" sz="half" idx="2"/>
          </p:nvPr>
        </p:nvSpPr>
        <p:spPr>
          <a:xfrm>
            <a:off x="1484310" y="2666999"/>
            <a:ext cx="4278929" cy="3124201"/>
          </a:xfrm>
        </p:spPr>
        <p:txBody>
          <a:bodyPr vert="horz" lIns="91440" tIns="45720" rIns="91440" bIns="45720" rtlCol="0" anchor="ctr">
            <a:normAutofit/>
          </a:bodyPr>
          <a:lstStyle/>
          <a:p>
            <a:pPr marL="342900" algn="l"/>
            <a:r>
              <a:rPr lang="en-US" sz="2000" dirty="0"/>
              <a:t>Run Command:  </a:t>
            </a:r>
            <a:r>
              <a:rPr lang="en-US" sz="2000" b="1" dirty="0"/>
              <a:t>git </a:t>
            </a:r>
            <a:r>
              <a:rPr lang="en-US" sz="2000" b="1" dirty="0" err="1"/>
              <a:t>shortlog</a:t>
            </a:r>
            <a:r>
              <a:rPr lang="en-US" sz="2000" b="1" dirty="0"/>
              <a:t> –</a:t>
            </a:r>
            <a:r>
              <a:rPr lang="en-US" sz="2000" b="1" dirty="0" err="1"/>
              <a:t>sn</a:t>
            </a:r>
            <a:endParaRPr lang="en-US" sz="2000" b="1" dirty="0"/>
          </a:p>
          <a:p>
            <a:pPr marL="342900" algn="l"/>
            <a:r>
              <a:rPr lang="en-US" sz="2000" dirty="0"/>
              <a:t>(Some usernames appear twice)</a:t>
            </a:r>
            <a:br>
              <a:rPr lang="en-US" sz="2000" dirty="0"/>
            </a:br>
            <a:br>
              <a:rPr lang="en-US" sz="2000" dirty="0"/>
            </a:br>
            <a:r>
              <a:rPr lang="en-US" sz="2000" u="sng" dirty="0"/>
              <a:t>Final totals:</a:t>
            </a:r>
            <a:br>
              <a:rPr lang="en-US" sz="2000" dirty="0"/>
            </a:br>
            <a:r>
              <a:rPr lang="en-US" sz="2000" dirty="0"/>
              <a:t>Taskeen Abdoola : 56</a:t>
            </a:r>
            <a:br>
              <a:rPr lang="en-US" sz="2000" dirty="0"/>
            </a:br>
            <a:r>
              <a:rPr lang="en-US" sz="2000" dirty="0"/>
              <a:t>Sabira Karie : 50</a:t>
            </a:r>
            <a:br>
              <a:rPr lang="en-US" sz="2000" dirty="0"/>
            </a:br>
            <a:r>
              <a:rPr lang="en-US" sz="2000" dirty="0"/>
              <a:t>Karishma Boodhoo : 35</a:t>
            </a:r>
            <a:br>
              <a:rPr lang="en-US" sz="2000" dirty="0"/>
            </a:br>
            <a:r>
              <a:rPr lang="en-US" sz="2000" dirty="0"/>
              <a:t>Rene Reddy : 32</a:t>
            </a:r>
            <a:br>
              <a:rPr lang="en-US" sz="2000" dirty="0"/>
            </a:br>
            <a:r>
              <a:rPr lang="en-US" sz="2000" dirty="0" err="1"/>
              <a:t>Kiolin</a:t>
            </a:r>
            <a:r>
              <a:rPr lang="en-US" sz="2000" dirty="0"/>
              <a:t> Gounden : 19</a:t>
            </a:r>
          </a:p>
        </p:txBody>
      </p:sp>
      <p:sp>
        <p:nvSpPr>
          <p:cNvPr id="74" name="Rounded Rectangle 16">
            <a:extLst>
              <a:ext uri="{FF2B5EF4-FFF2-40B4-BE49-F238E27FC236}">
                <a16:creationId xmlns:a16="http://schemas.microsoft.com/office/drawing/2014/main" id="{56B500CE-5BE2-46B7-AD54-161253576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648931"/>
            <a:ext cx="5407023"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 screen&#10;&#10;AI-generated content may be incorrect.">
            <a:extLst>
              <a:ext uri="{FF2B5EF4-FFF2-40B4-BE49-F238E27FC236}">
                <a16:creationId xmlns:a16="http://schemas.microsoft.com/office/drawing/2014/main" id="{32CD07F2-196C-50AF-3116-F5CCEE67767D}"/>
              </a:ext>
            </a:extLst>
          </p:cNvPr>
          <p:cNvPicPr>
            <a:picLocks noChangeAspect="1"/>
          </p:cNvPicPr>
          <p:nvPr/>
        </p:nvPicPr>
        <p:blipFill>
          <a:blip r:embed="rId4"/>
          <a:srcRect l="6164" r="10817" b="-2"/>
          <a:stretch>
            <a:fillRect/>
          </a:stretch>
        </p:blipFill>
        <p:spPr>
          <a:xfrm>
            <a:off x="6434407" y="1011765"/>
            <a:ext cx="4744154" cy="4546708"/>
          </a:xfrm>
          <a:prstGeom prst="rect">
            <a:avLst/>
          </a:prstGeom>
        </p:spPr>
      </p:pic>
    </p:spTree>
    <p:extLst>
      <p:ext uri="{BB962C8B-B14F-4D97-AF65-F5344CB8AC3E}">
        <p14:creationId xmlns:p14="http://schemas.microsoft.com/office/powerpoint/2010/main" val="14535705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C4DBDFA9-08EB-4D7B-A78D-C55FA04115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32" name="Freeform 6">
              <a:extLst>
                <a:ext uri="{FF2B5EF4-FFF2-40B4-BE49-F238E27FC236}">
                  <a16:creationId xmlns:a16="http://schemas.microsoft.com/office/drawing/2014/main" id="{B5DB6DAD-8C73-48BA-A076-DD97829AC8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ZA"/>
            </a:p>
          </p:txBody>
        </p:sp>
        <p:sp>
          <p:nvSpPr>
            <p:cNvPr id="33" name="Freeform 7">
              <a:extLst>
                <a:ext uri="{FF2B5EF4-FFF2-40B4-BE49-F238E27FC236}">
                  <a16:creationId xmlns:a16="http://schemas.microsoft.com/office/drawing/2014/main" id="{049C0B3B-222A-4303-80BE-D4314A395A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ZA"/>
            </a:p>
          </p:txBody>
        </p:sp>
        <p:sp>
          <p:nvSpPr>
            <p:cNvPr id="34" name="Freeform 9">
              <a:extLst>
                <a:ext uri="{FF2B5EF4-FFF2-40B4-BE49-F238E27FC236}">
                  <a16:creationId xmlns:a16="http://schemas.microsoft.com/office/drawing/2014/main" id="{07FDF952-3B6F-4C6D-B66C-94D87E627C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ZA"/>
            </a:p>
          </p:txBody>
        </p:sp>
        <p:sp>
          <p:nvSpPr>
            <p:cNvPr id="35" name="Freeform 10">
              <a:extLst>
                <a:ext uri="{FF2B5EF4-FFF2-40B4-BE49-F238E27FC236}">
                  <a16:creationId xmlns:a16="http://schemas.microsoft.com/office/drawing/2014/main" id="{EEBA0FAD-1126-46FB-9D2D-BEA3E8FC4E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ZA"/>
            </a:p>
          </p:txBody>
        </p:sp>
        <p:sp>
          <p:nvSpPr>
            <p:cNvPr id="36" name="Freeform 11">
              <a:extLst>
                <a:ext uri="{FF2B5EF4-FFF2-40B4-BE49-F238E27FC236}">
                  <a16:creationId xmlns:a16="http://schemas.microsoft.com/office/drawing/2014/main" id="{58A7569F-71E5-4C1E-8F61-7B4D50B6B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ZA"/>
            </a:p>
          </p:txBody>
        </p:sp>
        <p:sp>
          <p:nvSpPr>
            <p:cNvPr id="37" name="Freeform 12">
              <a:extLst>
                <a:ext uri="{FF2B5EF4-FFF2-40B4-BE49-F238E27FC236}">
                  <a16:creationId xmlns:a16="http://schemas.microsoft.com/office/drawing/2014/main" id="{1E25C137-81F4-4388-AAAC-599E23DED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ZA"/>
            </a:p>
          </p:txBody>
        </p:sp>
      </p:grpSp>
      <p:sp useBgFill="1">
        <p:nvSpPr>
          <p:cNvPr id="39" name="Rectangle 38">
            <a:extLst>
              <a:ext uri="{FF2B5EF4-FFF2-40B4-BE49-F238E27FC236}">
                <a16:creationId xmlns:a16="http://schemas.microsoft.com/office/drawing/2014/main" id="{ED206EDD-AE31-46E1-94E0-1477E39BB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044BD8-B9E6-EFE7-B0D9-2A86F45A42DB}"/>
              </a:ext>
            </a:extLst>
          </p:cNvPr>
          <p:cNvSpPr>
            <a:spLocks noGrp="1"/>
          </p:cNvSpPr>
          <p:nvPr>
            <p:ph type="title"/>
          </p:nvPr>
        </p:nvSpPr>
        <p:spPr>
          <a:xfrm>
            <a:off x="6580632" y="648930"/>
            <a:ext cx="4922391" cy="3347337"/>
          </a:xfrm>
        </p:spPr>
        <p:txBody>
          <a:bodyPr vert="horz" lIns="91440" tIns="45720" rIns="91440" bIns="45720" rtlCol="0" anchor="b">
            <a:normAutofit/>
          </a:bodyPr>
          <a:lstStyle/>
          <a:p>
            <a:pPr algn="r"/>
            <a:r>
              <a:rPr lang="en-US" sz="6000" dirty="0"/>
              <a:t>Pull Requests</a:t>
            </a:r>
          </a:p>
        </p:txBody>
      </p:sp>
      <p:sp>
        <p:nvSpPr>
          <p:cNvPr id="4" name="Text Placeholder 3">
            <a:extLst>
              <a:ext uri="{FF2B5EF4-FFF2-40B4-BE49-F238E27FC236}">
                <a16:creationId xmlns:a16="http://schemas.microsoft.com/office/drawing/2014/main" id="{F79EC4EE-B1AB-2568-EA96-0F3B63A9B685}"/>
              </a:ext>
            </a:extLst>
          </p:cNvPr>
          <p:cNvSpPr>
            <a:spLocks noGrp="1"/>
          </p:cNvSpPr>
          <p:nvPr>
            <p:ph type="body" sz="half" idx="2"/>
          </p:nvPr>
        </p:nvSpPr>
        <p:spPr>
          <a:xfrm>
            <a:off x="6580632" y="3996267"/>
            <a:ext cx="4922391" cy="1887008"/>
          </a:xfrm>
        </p:spPr>
        <p:txBody>
          <a:bodyPr vert="horz" lIns="91440" tIns="45720" rIns="91440" bIns="45720" rtlCol="0" anchor="t">
            <a:normAutofit/>
          </a:bodyPr>
          <a:lstStyle/>
          <a:p>
            <a:pPr algn="r"/>
            <a:r>
              <a:rPr lang="en-US" sz="2100"/>
              <a:t>Total Pull Requests</a:t>
            </a:r>
          </a:p>
        </p:txBody>
      </p:sp>
      <p:grpSp>
        <p:nvGrpSpPr>
          <p:cNvPr id="41" name="Group 40">
            <a:extLst>
              <a:ext uri="{FF2B5EF4-FFF2-40B4-BE49-F238E27FC236}">
                <a16:creationId xmlns:a16="http://schemas.microsoft.com/office/drawing/2014/main" id="{B372A2F7-5F5F-488B-BEDA-EA9D4C7DF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6714" y="-4763"/>
            <a:ext cx="5014912" cy="6862763"/>
            <a:chOff x="2928938" y="-4763"/>
            <a:chExt cx="5014912" cy="6862763"/>
          </a:xfrm>
        </p:grpSpPr>
        <p:sp>
          <p:nvSpPr>
            <p:cNvPr id="42" name="Freeform 6">
              <a:extLst>
                <a:ext uri="{FF2B5EF4-FFF2-40B4-BE49-F238E27FC236}">
                  <a16:creationId xmlns:a16="http://schemas.microsoft.com/office/drawing/2014/main" id="{7A38ACBF-0F60-4794-9A0C-8CE4CC6FCC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ZA"/>
            </a:p>
          </p:txBody>
        </p:sp>
        <p:sp>
          <p:nvSpPr>
            <p:cNvPr id="43" name="Freeform 7">
              <a:extLst>
                <a:ext uri="{FF2B5EF4-FFF2-40B4-BE49-F238E27FC236}">
                  <a16:creationId xmlns:a16="http://schemas.microsoft.com/office/drawing/2014/main" id="{8BE0AB99-4C84-4F4F-9411-B1F1E5F528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ZA"/>
            </a:p>
          </p:txBody>
        </p:sp>
        <p:sp>
          <p:nvSpPr>
            <p:cNvPr id="44" name="Freeform 25">
              <a:extLst>
                <a:ext uri="{FF2B5EF4-FFF2-40B4-BE49-F238E27FC236}">
                  <a16:creationId xmlns:a16="http://schemas.microsoft.com/office/drawing/2014/main" id="{00D3C3C7-47EA-4712-BE5C-A2C4A37325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ZA"/>
            </a:p>
          </p:txBody>
        </p:sp>
        <p:sp>
          <p:nvSpPr>
            <p:cNvPr id="45" name="Freeform 26">
              <a:extLst>
                <a:ext uri="{FF2B5EF4-FFF2-40B4-BE49-F238E27FC236}">
                  <a16:creationId xmlns:a16="http://schemas.microsoft.com/office/drawing/2014/main" id="{0159649C-1860-450A-97D9-498572CFE9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ZA"/>
            </a:p>
          </p:txBody>
        </p:sp>
        <p:sp>
          <p:nvSpPr>
            <p:cNvPr id="46" name="Freeform 27">
              <a:extLst>
                <a:ext uri="{FF2B5EF4-FFF2-40B4-BE49-F238E27FC236}">
                  <a16:creationId xmlns:a16="http://schemas.microsoft.com/office/drawing/2014/main" id="{B3B99536-7190-4407-A82A-83E9748F5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ZA"/>
            </a:p>
          </p:txBody>
        </p:sp>
        <p:sp>
          <p:nvSpPr>
            <p:cNvPr id="47" name="Freeform 28">
              <a:extLst>
                <a:ext uri="{FF2B5EF4-FFF2-40B4-BE49-F238E27FC236}">
                  <a16:creationId xmlns:a16="http://schemas.microsoft.com/office/drawing/2014/main" id="{A270AEAB-26D7-48EB-973F-F91C667B2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ZA"/>
            </a:p>
          </p:txBody>
        </p:sp>
      </p:grpSp>
      <p:sp>
        <p:nvSpPr>
          <p:cNvPr id="49" name="Rounded Rectangle 16">
            <a:extLst>
              <a:ext uri="{FF2B5EF4-FFF2-40B4-BE49-F238E27FC236}">
                <a16:creationId xmlns:a16="http://schemas.microsoft.com/office/drawing/2014/main" id="{D6D68964-CEC4-48CF-B092-C972FF1BF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693" y="648931"/>
            <a:ext cx="5419641"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699BEC5-DE7B-9CDF-CCB2-C5CBC586EA0E}"/>
              </a:ext>
            </a:extLst>
          </p:cNvPr>
          <p:cNvPicPr>
            <a:picLocks noChangeAspect="1"/>
          </p:cNvPicPr>
          <p:nvPr/>
        </p:nvPicPr>
        <p:blipFill>
          <a:blip r:embed="rId3"/>
          <a:stretch>
            <a:fillRect/>
          </a:stretch>
        </p:blipFill>
        <p:spPr>
          <a:xfrm>
            <a:off x="762000" y="853440"/>
            <a:ext cx="5212080" cy="4866640"/>
          </a:xfrm>
          <a:prstGeom prst="rect">
            <a:avLst/>
          </a:prstGeom>
        </p:spPr>
      </p:pic>
    </p:spTree>
    <p:extLst>
      <p:ext uri="{BB962C8B-B14F-4D97-AF65-F5344CB8AC3E}">
        <p14:creationId xmlns:p14="http://schemas.microsoft.com/office/powerpoint/2010/main" val="31958288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4DBDFA9-08EB-4D7B-A78D-C55FA04115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1" name="Freeform 6">
              <a:extLst>
                <a:ext uri="{FF2B5EF4-FFF2-40B4-BE49-F238E27FC236}">
                  <a16:creationId xmlns:a16="http://schemas.microsoft.com/office/drawing/2014/main" id="{B5DB6DAD-8C73-48BA-A076-DD97829AC8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ZA"/>
            </a:p>
          </p:txBody>
        </p:sp>
        <p:sp>
          <p:nvSpPr>
            <p:cNvPr id="8" name="Freeform 7">
              <a:extLst>
                <a:ext uri="{FF2B5EF4-FFF2-40B4-BE49-F238E27FC236}">
                  <a16:creationId xmlns:a16="http://schemas.microsoft.com/office/drawing/2014/main" id="{049C0B3B-222A-4303-80BE-D4314A395A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ZA"/>
            </a:p>
          </p:txBody>
        </p:sp>
        <p:sp>
          <p:nvSpPr>
            <p:cNvPr id="13" name="Freeform 9">
              <a:extLst>
                <a:ext uri="{FF2B5EF4-FFF2-40B4-BE49-F238E27FC236}">
                  <a16:creationId xmlns:a16="http://schemas.microsoft.com/office/drawing/2014/main" id="{07FDF952-3B6F-4C6D-B66C-94D87E627C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ZA"/>
            </a:p>
          </p:txBody>
        </p:sp>
        <p:sp>
          <p:nvSpPr>
            <p:cNvPr id="17" name="Freeform 10">
              <a:extLst>
                <a:ext uri="{FF2B5EF4-FFF2-40B4-BE49-F238E27FC236}">
                  <a16:creationId xmlns:a16="http://schemas.microsoft.com/office/drawing/2014/main" id="{EEBA0FAD-1126-46FB-9D2D-BEA3E8FC4E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ZA"/>
            </a:p>
          </p:txBody>
        </p:sp>
        <p:sp>
          <p:nvSpPr>
            <p:cNvPr id="15" name="Freeform 11">
              <a:extLst>
                <a:ext uri="{FF2B5EF4-FFF2-40B4-BE49-F238E27FC236}">
                  <a16:creationId xmlns:a16="http://schemas.microsoft.com/office/drawing/2014/main" id="{58A7569F-71E5-4C1E-8F61-7B4D50B6B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ZA"/>
            </a:p>
          </p:txBody>
        </p:sp>
        <p:sp>
          <p:nvSpPr>
            <p:cNvPr id="21" name="Freeform 12">
              <a:extLst>
                <a:ext uri="{FF2B5EF4-FFF2-40B4-BE49-F238E27FC236}">
                  <a16:creationId xmlns:a16="http://schemas.microsoft.com/office/drawing/2014/main" id="{1E25C137-81F4-4388-AAAC-599E23DED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ZA"/>
            </a:p>
          </p:txBody>
        </p:sp>
      </p:grpSp>
      <p:sp>
        <p:nvSpPr>
          <p:cNvPr id="2" name="Title 1">
            <a:extLst>
              <a:ext uri="{FF2B5EF4-FFF2-40B4-BE49-F238E27FC236}">
                <a16:creationId xmlns:a16="http://schemas.microsoft.com/office/drawing/2014/main" id="{C3849B60-E3EE-F199-A921-E14B4F2CF128}"/>
              </a:ext>
            </a:extLst>
          </p:cNvPr>
          <p:cNvSpPr>
            <a:spLocks noGrp="1"/>
          </p:cNvSpPr>
          <p:nvPr>
            <p:ph type="title"/>
          </p:nvPr>
        </p:nvSpPr>
        <p:spPr>
          <a:xfrm>
            <a:off x="4089399" y="4562856"/>
            <a:ext cx="7413623" cy="898149"/>
          </a:xfrm>
        </p:spPr>
        <p:txBody>
          <a:bodyPr vert="horz" lIns="91440" tIns="45720" rIns="91440" bIns="45720" rtlCol="0" anchor="b">
            <a:normAutofit/>
          </a:bodyPr>
          <a:lstStyle/>
          <a:p>
            <a:pPr algn="r"/>
            <a:r>
              <a:rPr lang="en-US" sz="4800"/>
              <a:t>Doxygen</a:t>
            </a:r>
          </a:p>
        </p:txBody>
      </p:sp>
      <p:sp>
        <p:nvSpPr>
          <p:cNvPr id="18" name="Rounded Rectangle 6">
            <a:extLst>
              <a:ext uri="{FF2B5EF4-FFF2-40B4-BE49-F238E27FC236}">
                <a16:creationId xmlns:a16="http://schemas.microsoft.com/office/drawing/2014/main" id="{092DE265-5D35-4609-A037-07F08E1CA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609600"/>
            <a:ext cx="7833360" cy="3633216"/>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AF13ADA-3168-91D8-E3DC-E6A4CB04DA72}"/>
              </a:ext>
            </a:extLst>
          </p:cNvPr>
          <p:cNvPicPr>
            <a:picLocks noChangeAspect="1"/>
          </p:cNvPicPr>
          <p:nvPr/>
        </p:nvPicPr>
        <p:blipFill>
          <a:blip r:embed="rId3"/>
          <a:stretch>
            <a:fillRect/>
          </a:stretch>
        </p:blipFill>
        <p:spPr>
          <a:xfrm>
            <a:off x="3467757" y="121709"/>
            <a:ext cx="8334965" cy="4608997"/>
          </a:xfrm>
          <a:prstGeom prst="rect">
            <a:avLst/>
          </a:prstGeom>
        </p:spPr>
      </p:pic>
      <p:pic>
        <p:nvPicPr>
          <p:cNvPr id="4" name="Picture 3">
            <a:extLst>
              <a:ext uri="{FF2B5EF4-FFF2-40B4-BE49-F238E27FC236}">
                <a16:creationId xmlns:a16="http://schemas.microsoft.com/office/drawing/2014/main" id="{1E3CBB78-1DD8-5D10-BA0B-C10581374D08}"/>
              </a:ext>
            </a:extLst>
          </p:cNvPr>
          <p:cNvPicPr>
            <a:picLocks noChangeAspect="1"/>
          </p:cNvPicPr>
          <p:nvPr/>
        </p:nvPicPr>
        <p:blipFill>
          <a:blip r:embed="rId4"/>
          <a:stretch>
            <a:fillRect/>
          </a:stretch>
        </p:blipFill>
        <p:spPr>
          <a:xfrm>
            <a:off x="8974848" y="1948181"/>
            <a:ext cx="2755844" cy="2769869"/>
          </a:xfrm>
          <a:prstGeom prst="rect">
            <a:avLst/>
          </a:prstGeom>
        </p:spPr>
      </p:pic>
    </p:spTree>
    <p:extLst>
      <p:ext uri="{BB962C8B-B14F-4D97-AF65-F5344CB8AC3E}">
        <p14:creationId xmlns:p14="http://schemas.microsoft.com/office/powerpoint/2010/main" val="16958644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id="{42348847-B8FA-55F0-37D1-4F88F240A657}"/>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6AF21431-45A2-6655-502F-EAD723A992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1" name="Freeform 6">
              <a:extLst>
                <a:ext uri="{FF2B5EF4-FFF2-40B4-BE49-F238E27FC236}">
                  <a16:creationId xmlns:a16="http://schemas.microsoft.com/office/drawing/2014/main" id="{1837F5BA-2800-90BC-B85C-70941A21C8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ZA"/>
            </a:p>
          </p:txBody>
        </p:sp>
        <p:sp>
          <p:nvSpPr>
            <p:cNvPr id="8" name="Freeform 7">
              <a:extLst>
                <a:ext uri="{FF2B5EF4-FFF2-40B4-BE49-F238E27FC236}">
                  <a16:creationId xmlns:a16="http://schemas.microsoft.com/office/drawing/2014/main" id="{DFD977FB-6D92-6033-01F4-944FE8077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ZA"/>
            </a:p>
          </p:txBody>
        </p:sp>
        <p:sp>
          <p:nvSpPr>
            <p:cNvPr id="13" name="Freeform 9">
              <a:extLst>
                <a:ext uri="{FF2B5EF4-FFF2-40B4-BE49-F238E27FC236}">
                  <a16:creationId xmlns:a16="http://schemas.microsoft.com/office/drawing/2014/main" id="{49F9805D-CDF1-0BAA-5923-82257C44C8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ZA"/>
            </a:p>
          </p:txBody>
        </p:sp>
        <p:sp>
          <p:nvSpPr>
            <p:cNvPr id="17" name="Freeform 10">
              <a:extLst>
                <a:ext uri="{FF2B5EF4-FFF2-40B4-BE49-F238E27FC236}">
                  <a16:creationId xmlns:a16="http://schemas.microsoft.com/office/drawing/2014/main" id="{B1AF2B7C-B2FD-ADAB-4E4F-E817361B1A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ZA"/>
            </a:p>
          </p:txBody>
        </p:sp>
        <p:sp>
          <p:nvSpPr>
            <p:cNvPr id="15" name="Freeform 11">
              <a:extLst>
                <a:ext uri="{FF2B5EF4-FFF2-40B4-BE49-F238E27FC236}">
                  <a16:creationId xmlns:a16="http://schemas.microsoft.com/office/drawing/2014/main" id="{770AC554-053A-AA7F-D8C0-33E45FDCE0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ZA"/>
            </a:p>
          </p:txBody>
        </p:sp>
        <p:sp>
          <p:nvSpPr>
            <p:cNvPr id="21" name="Freeform 12">
              <a:extLst>
                <a:ext uri="{FF2B5EF4-FFF2-40B4-BE49-F238E27FC236}">
                  <a16:creationId xmlns:a16="http://schemas.microsoft.com/office/drawing/2014/main" id="{A09D43E1-631B-ED22-9F34-D24E31F387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ZA"/>
            </a:p>
          </p:txBody>
        </p:sp>
      </p:grpSp>
      <p:sp>
        <p:nvSpPr>
          <p:cNvPr id="2" name="Title 1">
            <a:extLst>
              <a:ext uri="{FF2B5EF4-FFF2-40B4-BE49-F238E27FC236}">
                <a16:creationId xmlns:a16="http://schemas.microsoft.com/office/drawing/2014/main" id="{9ECFCD12-6F22-470D-E042-17BF82ED1ECC}"/>
              </a:ext>
            </a:extLst>
          </p:cNvPr>
          <p:cNvSpPr>
            <a:spLocks noGrp="1"/>
          </p:cNvSpPr>
          <p:nvPr>
            <p:ph type="title"/>
          </p:nvPr>
        </p:nvSpPr>
        <p:spPr>
          <a:xfrm>
            <a:off x="4089399" y="4562856"/>
            <a:ext cx="7413623" cy="898149"/>
          </a:xfrm>
        </p:spPr>
        <p:txBody>
          <a:bodyPr vert="horz" lIns="91440" tIns="45720" rIns="91440" bIns="45720" rtlCol="0" anchor="b">
            <a:normAutofit/>
          </a:bodyPr>
          <a:lstStyle/>
          <a:p>
            <a:pPr algn="r"/>
            <a:r>
              <a:rPr lang="en-US" sz="4800"/>
              <a:t>Doxygen</a:t>
            </a:r>
          </a:p>
        </p:txBody>
      </p:sp>
      <p:sp>
        <p:nvSpPr>
          <p:cNvPr id="18" name="Rounded Rectangle 6">
            <a:extLst>
              <a:ext uri="{FF2B5EF4-FFF2-40B4-BE49-F238E27FC236}">
                <a16:creationId xmlns:a16="http://schemas.microsoft.com/office/drawing/2014/main" id="{935E9233-1F50-76E1-D742-EB45DB0D2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609600"/>
            <a:ext cx="7833360" cy="3633216"/>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C2B4216-136C-892E-F1F6-DC4B10B646E6}"/>
              </a:ext>
            </a:extLst>
          </p:cNvPr>
          <p:cNvPicPr>
            <a:picLocks noChangeAspect="1"/>
          </p:cNvPicPr>
          <p:nvPr/>
        </p:nvPicPr>
        <p:blipFill>
          <a:blip r:embed="rId3"/>
          <a:stretch>
            <a:fillRect/>
          </a:stretch>
        </p:blipFill>
        <p:spPr>
          <a:xfrm>
            <a:off x="2486025" y="212344"/>
            <a:ext cx="9526588" cy="4165600"/>
          </a:xfrm>
          <a:prstGeom prst="rect">
            <a:avLst/>
          </a:prstGeom>
        </p:spPr>
      </p:pic>
    </p:spTree>
    <p:extLst>
      <p:ext uri="{BB962C8B-B14F-4D97-AF65-F5344CB8AC3E}">
        <p14:creationId xmlns:p14="http://schemas.microsoft.com/office/powerpoint/2010/main" val="13560757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id="{420BBECF-71A2-E2D3-29E6-B15489247C5C}"/>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F3AE78FC-0532-E3DE-F7DD-9301C42ADC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1" name="Freeform 6">
              <a:extLst>
                <a:ext uri="{FF2B5EF4-FFF2-40B4-BE49-F238E27FC236}">
                  <a16:creationId xmlns:a16="http://schemas.microsoft.com/office/drawing/2014/main" id="{BEC3BB37-F793-7A1B-CFB9-006A760EB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ZA"/>
            </a:p>
          </p:txBody>
        </p:sp>
        <p:sp>
          <p:nvSpPr>
            <p:cNvPr id="8" name="Freeform 7">
              <a:extLst>
                <a:ext uri="{FF2B5EF4-FFF2-40B4-BE49-F238E27FC236}">
                  <a16:creationId xmlns:a16="http://schemas.microsoft.com/office/drawing/2014/main" id="{3755F5B2-9A99-3E53-3200-1B2E4FD3B1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ZA"/>
            </a:p>
          </p:txBody>
        </p:sp>
        <p:sp>
          <p:nvSpPr>
            <p:cNvPr id="13" name="Freeform 9">
              <a:extLst>
                <a:ext uri="{FF2B5EF4-FFF2-40B4-BE49-F238E27FC236}">
                  <a16:creationId xmlns:a16="http://schemas.microsoft.com/office/drawing/2014/main" id="{5DB9FFA1-CC89-2C28-ABAE-AEB2AB0FF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ZA"/>
            </a:p>
          </p:txBody>
        </p:sp>
        <p:sp>
          <p:nvSpPr>
            <p:cNvPr id="17" name="Freeform 10">
              <a:extLst>
                <a:ext uri="{FF2B5EF4-FFF2-40B4-BE49-F238E27FC236}">
                  <a16:creationId xmlns:a16="http://schemas.microsoft.com/office/drawing/2014/main" id="{DCCDD6E2-7294-B56A-A3EE-80E5B25C4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ZA"/>
            </a:p>
          </p:txBody>
        </p:sp>
        <p:sp>
          <p:nvSpPr>
            <p:cNvPr id="15" name="Freeform 11">
              <a:extLst>
                <a:ext uri="{FF2B5EF4-FFF2-40B4-BE49-F238E27FC236}">
                  <a16:creationId xmlns:a16="http://schemas.microsoft.com/office/drawing/2014/main" id="{7D56AF43-6509-7B2E-A847-28B4CD269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ZA"/>
            </a:p>
          </p:txBody>
        </p:sp>
        <p:sp>
          <p:nvSpPr>
            <p:cNvPr id="21" name="Freeform 12">
              <a:extLst>
                <a:ext uri="{FF2B5EF4-FFF2-40B4-BE49-F238E27FC236}">
                  <a16:creationId xmlns:a16="http://schemas.microsoft.com/office/drawing/2014/main" id="{8A8354B9-3694-C5C0-7E52-6BF42C8878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ZA"/>
            </a:p>
          </p:txBody>
        </p:sp>
      </p:grpSp>
      <p:sp>
        <p:nvSpPr>
          <p:cNvPr id="2" name="Title 1">
            <a:extLst>
              <a:ext uri="{FF2B5EF4-FFF2-40B4-BE49-F238E27FC236}">
                <a16:creationId xmlns:a16="http://schemas.microsoft.com/office/drawing/2014/main" id="{FDCF86E8-5071-7F5F-6AB9-AC5FBBEB345A}"/>
              </a:ext>
            </a:extLst>
          </p:cNvPr>
          <p:cNvSpPr>
            <a:spLocks noGrp="1"/>
          </p:cNvSpPr>
          <p:nvPr>
            <p:ph type="title"/>
          </p:nvPr>
        </p:nvSpPr>
        <p:spPr>
          <a:xfrm>
            <a:off x="4089399" y="4562856"/>
            <a:ext cx="7413623" cy="898149"/>
          </a:xfrm>
        </p:spPr>
        <p:txBody>
          <a:bodyPr vert="horz" lIns="91440" tIns="45720" rIns="91440" bIns="45720" rtlCol="0" anchor="b">
            <a:normAutofit/>
          </a:bodyPr>
          <a:lstStyle/>
          <a:p>
            <a:pPr algn="r"/>
            <a:r>
              <a:rPr lang="en-US" sz="4800"/>
              <a:t>Doxygen</a:t>
            </a:r>
          </a:p>
        </p:txBody>
      </p:sp>
      <p:sp>
        <p:nvSpPr>
          <p:cNvPr id="18" name="Rounded Rectangle 6">
            <a:extLst>
              <a:ext uri="{FF2B5EF4-FFF2-40B4-BE49-F238E27FC236}">
                <a16:creationId xmlns:a16="http://schemas.microsoft.com/office/drawing/2014/main" id="{DBF00807-38CB-CACA-6BEE-ABA72DBB36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609600"/>
            <a:ext cx="7833360" cy="3633216"/>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B2DA640-8BC2-8E3F-7AF7-52DC695D30C3}"/>
              </a:ext>
            </a:extLst>
          </p:cNvPr>
          <p:cNvPicPr>
            <a:picLocks noChangeAspect="1"/>
          </p:cNvPicPr>
          <p:nvPr/>
        </p:nvPicPr>
        <p:blipFill>
          <a:blip r:embed="rId3"/>
          <a:stretch>
            <a:fillRect/>
          </a:stretch>
        </p:blipFill>
        <p:spPr>
          <a:xfrm>
            <a:off x="2335689" y="508538"/>
            <a:ext cx="9580880" cy="3835339"/>
          </a:xfrm>
          <a:prstGeom prst="rect">
            <a:avLst/>
          </a:prstGeom>
        </p:spPr>
      </p:pic>
    </p:spTree>
    <p:extLst>
      <p:ext uri="{BB962C8B-B14F-4D97-AF65-F5344CB8AC3E}">
        <p14:creationId xmlns:p14="http://schemas.microsoft.com/office/powerpoint/2010/main" val="3514859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F1527C3-06F4-4F4D-B364-8E97266450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1" name="Freeform 6">
              <a:extLst>
                <a:ext uri="{FF2B5EF4-FFF2-40B4-BE49-F238E27FC236}">
                  <a16:creationId xmlns:a16="http://schemas.microsoft.com/office/drawing/2014/main" id="{BF1C23D2-D74F-4456-AD7B-904A6E287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ZA"/>
            </a:p>
          </p:txBody>
        </p:sp>
        <p:sp>
          <p:nvSpPr>
            <p:cNvPr id="8" name="Freeform 7">
              <a:extLst>
                <a:ext uri="{FF2B5EF4-FFF2-40B4-BE49-F238E27FC236}">
                  <a16:creationId xmlns:a16="http://schemas.microsoft.com/office/drawing/2014/main" id="{578577AD-563A-4936-9ACB-FDCF298412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ZA"/>
            </a:p>
          </p:txBody>
        </p:sp>
        <p:sp>
          <p:nvSpPr>
            <p:cNvPr id="13" name="Freeform 8">
              <a:extLst>
                <a:ext uri="{FF2B5EF4-FFF2-40B4-BE49-F238E27FC236}">
                  <a16:creationId xmlns:a16="http://schemas.microsoft.com/office/drawing/2014/main" id="{1C9F3743-BFAB-4636-81C7-ACD99C694B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ZA"/>
            </a:p>
          </p:txBody>
        </p:sp>
        <p:sp>
          <p:nvSpPr>
            <p:cNvPr id="17" name="Freeform 9">
              <a:extLst>
                <a:ext uri="{FF2B5EF4-FFF2-40B4-BE49-F238E27FC236}">
                  <a16:creationId xmlns:a16="http://schemas.microsoft.com/office/drawing/2014/main" id="{FC58029E-BC15-45E4-AA28-CC80C96A3F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ZA"/>
            </a:p>
          </p:txBody>
        </p:sp>
        <p:sp>
          <p:nvSpPr>
            <p:cNvPr id="15" name="Freeform 10">
              <a:extLst>
                <a:ext uri="{FF2B5EF4-FFF2-40B4-BE49-F238E27FC236}">
                  <a16:creationId xmlns:a16="http://schemas.microsoft.com/office/drawing/2014/main" id="{41CBB721-7EDD-4FEA-9D6B-A3656D9F45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ZA"/>
            </a:p>
          </p:txBody>
        </p:sp>
        <p:sp>
          <p:nvSpPr>
            <p:cNvPr id="19" name="Freeform 11">
              <a:extLst>
                <a:ext uri="{FF2B5EF4-FFF2-40B4-BE49-F238E27FC236}">
                  <a16:creationId xmlns:a16="http://schemas.microsoft.com/office/drawing/2014/main" id="{4C945CDA-4F14-4FA0-B272-B1E25B4FA1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ZA"/>
            </a:p>
          </p:txBody>
        </p:sp>
      </p:grpSp>
      <p:sp useBgFill="1">
        <p:nvSpPr>
          <p:cNvPr id="21" name="Rectangle 20">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BC3F9F-BE60-DCCC-D703-9614730B27AA}"/>
              </a:ext>
            </a:extLst>
          </p:cNvPr>
          <p:cNvSpPr>
            <a:spLocks noGrp="1"/>
          </p:cNvSpPr>
          <p:nvPr>
            <p:ph type="ctrTitle"/>
          </p:nvPr>
        </p:nvSpPr>
        <p:spPr>
          <a:xfrm>
            <a:off x="3618200" y="852055"/>
            <a:ext cx="7257455" cy="1752599"/>
          </a:xfrm>
        </p:spPr>
        <p:txBody>
          <a:bodyPr vert="horz" lIns="91440" tIns="45720" rIns="91440" bIns="45720" rtlCol="0" anchor="ctr">
            <a:normAutofit/>
          </a:bodyPr>
          <a:lstStyle/>
          <a:p>
            <a:pPr algn="ctr"/>
            <a:r>
              <a:rPr lang="en-US" sz="3600" dirty="0"/>
              <a:t>Functional Requirements – </a:t>
            </a:r>
            <a:r>
              <a:rPr lang="en-US" sz="3600"/>
              <a:t>Greenhouse/Garden Area</a:t>
            </a:r>
          </a:p>
        </p:txBody>
      </p:sp>
      <p:sp>
        <p:nvSpPr>
          <p:cNvPr id="23"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649700" y="0"/>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ZA"/>
          </a:p>
        </p:txBody>
      </p:sp>
      <p:sp>
        <p:nvSpPr>
          <p:cNvPr id="22"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2116425" y="0"/>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txBody>
          <a:bodyPr/>
          <a:lstStyle/>
          <a:p>
            <a:endParaRPr lang="en-ZA"/>
          </a:p>
        </p:txBody>
      </p:sp>
      <p:sp>
        <p:nvSpPr>
          <p:cNvPr id="27"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457487" y="2587625"/>
            <a:ext cx="2693987" cy="4270375"/>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txBody>
          <a:bodyPr/>
          <a:lstStyle/>
          <a:p>
            <a:endParaRPr lang="en-ZA"/>
          </a:p>
        </p:txBody>
      </p:sp>
      <p:sp>
        <p:nvSpPr>
          <p:cNvPr id="26" name="Freeform: Shape 25">
            <a:extLst>
              <a:ext uri="{FF2B5EF4-FFF2-40B4-BE49-F238E27FC236}">
                <a16:creationId xmlns:a16="http://schemas.microsoft.com/office/drawing/2014/main" id="{DCA45AB7-441E-40A8-A98B-557D68F48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2692400"/>
            <a:ext cx="2713324" cy="3390788"/>
          </a:xfrm>
          <a:custGeom>
            <a:avLst/>
            <a:gdLst>
              <a:gd name="connsiteX0" fmla="*/ 0 w 2713324"/>
              <a:gd name="connsiteY0" fmla="*/ 0 h 3390788"/>
              <a:gd name="connsiteX1" fmla="*/ 4763 w 2713324"/>
              <a:gd name="connsiteY1" fmla="*/ 4763 h 3390788"/>
              <a:gd name="connsiteX2" fmla="*/ 2713324 w 2713324"/>
              <a:gd name="connsiteY2" fmla="*/ 3390788 h 3390788"/>
              <a:gd name="connsiteX3" fmla="*/ 2713324 w 2713324"/>
              <a:gd name="connsiteY3" fmla="*/ 2368619 h 3390788"/>
              <a:gd name="connsiteX4" fmla="*/ 357188 w 2713324"/>
              <a:gd name="connsiteY4" fmla="*/ 90488 h 3390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3324" h="3390788">
                <a:moveTo>
                  <a:pt x="0" y="0"/>
                </a:moveTo>
                <a:lnTo>
                  <a:pt x="4763" y="4763"/>
                </a:lnTo>
                <a:lnTo>
                  <a:pt x="2713324" y="3390788"/>
                </a:lnTo>
                <a:lnTo>
                  <a:pt x="2713324" y="2368619"/>
                </a:lnTo>
                <a:lnTo>
                  <a:pt x="357188" y="90488"/>
                </a:lnTo>
                <a:close/>
              </a:path>
            </a:pathLst>
          </a:custGeom>
          <a:solidFill>
            <a:schemeClr val="accent1">
              <a:lumMod val="75000"/>
            </a:schemeClr>
          </a:solidFill>
          <a:ln>
            <a:noFill/>
          </a:ln>
        </p:spPr>
        <p:txBody>
          <a:bodyPr/>
          <a:lstStyle/>
          <a:p>
            <a:endParaRPr lang="en-ZA"/>
          </a:p>
        </p:txBody>
      </p:sp>
      <p:sp>
        <p:nvSpPr>
          <p:cNvPr id="28" name="Freeform: Shape 27">
            <a:extLst>
              <a:ext uri="{FF2B5EF4-FFF2-40B4-BE49-F238E27FC236}">
                <a16:creationId xmlns:a16="http://schemas.microsoft.com/office/drawing/2014/main" id="{5F516030-4F00-4C48-AD93-91EFA17A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582863"/>
            <a:ext cx="3151474" cy="4275137"/>
          </a:xfrm>
          <a:custGeom>
            <a:avLst/>
            <a:gdLst>
              <a:gd name="connsiteX0" fmla="*/ 0 w 3151474"/>
              <a:gd name="connsiteY0" fmla="*/ 0 h 4275137"/>
              <a:gd name="connsiteX1" fmla="*/ 0 w 3151474"/>
              <a:gd name="connsiteY1" fmla="*/ 4757 h 4275137"/>
              <a:gd name="connsiteX2" fmla="*/ 2693987 w 3151474"/>
              <a:gd name="connsiteY2" fmla="*/ 4275137 h 4275137"/>
              <a:gd name="connsiteX3" fmla="*/ 3151474 w 3151474"/>
              <a:gd name="connsiteY3" fmla="*/ 4275137 h 4275137"/>
              <a:gd name="connsiteX4" fmla="*/ 3151474 w 3151474"/>
              <a:gd name="connsiteY4" fmla="*/ 3714295 h 4275137"/>
              <a:gd name="connsiteX5" fmla="*/ 419100 w 3151474"/>
              <a:gd name="connsiteY5" fmla="*/ 176017 h 4275137"/>
              <a:gd name="connsiteX6" fmla="*/ 361950 w 3151474"/>
              <a:gd name="connsiteY6" fmla="*/ 95144 h 4275137"/>
              <a:gd name="connsiteX7" fmla="*/ 357188 w 3151474"/>
              <a:gd name="connsiteY7" fmla="*/ 90387 h 42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1474" h="4275137">
                <a:moveTo>
                  <a:pt x="0" y="0"/>
                </a:moveTo>
                <a:lnTo>
                  <a:pt x="0" y="4757"/>
                </a:lnTo>
                <a:lnTo>
                  <a:pt x="2693987" y="4275137"/>
                </a:lnTo>
                <a:lnTo>
                  <a:pt x="3151474" y="4275137"/>
                </a:lnTo>
                <a:lnTo>
                  <a:pt x="3151474" y="3714295"/>
                </a:lnTo>
                <a:lnTo>
                  <a:pt x="419100" y="176017"/>
                </a:lnTo>
                <a:lnTo>
                  <a:pt x="361950" y="95144"/>
                </a:lnTo>
                <a:lnTo>
                  <a:pt x="357188" y="90387"/>
                </a:lnTo>
                <a:close/>
              </a:path>
            </a:pathLst>
          </a:custGeom>
          <a:solidFill>
            <a:srgbClr val="404040"/>
          </a:solidFill>
          <a:ln>
            <a:noFill/>
          </a:ln>
        </p:spPr>
        <p:txBody>
          <a:bodyPr/>
          <a:lstStyle/>
          <a:p>
            <a:endParaRPr lang="en-ZA"/>
          </a:p>
        </p:txBody>
      </p:sp>
      <p:sp>
        <p:nvSpPr>
          <p:cNvPr id="30" name="Freeform: Shape 29">
            <a:extLst>
              <a:ext uri="{FF2B5EF4-FFF2-40B4-BE49-F238E27FC236}">
                <a16:creationId xmlns:a16="http://schemas.microsoft.com/office/drawing/2014/main" id="{5820085E-2582-4A95-98EE-45DFFD5C01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697164"/>
            <a:ext cx="2706398" cy="3513899"/>
          </a:xfrm>
          <a:custGeom>
            <a:avLst/>
            <a:gdLst>
              <a:gd name="connsiteX0" fmla="*/ 0 w 2706398"/>
              <a:gd name="connsiteY0" fmla="*/ 0 h 3513899"/>
              <a:gd name="connsiteX1" fmla="*/ 2706398 w 2706398"/>
              <a:gd name="connsiteY1" fmla="*/ 3513899 h 3513899"/>
              <a:gd name="connsiteX2" fmla="*/ 2706398 w 2706398"/>
              <a:gd name="connsiteY2" fmla="*/ 3383321 h 3513899"/>
            </a:gdLst>
            <a:ahLst/>
            <a:cxnLst>
              <a:cxn ang="0">
                <a:pos x="connsiteX0" y="connsiteY0"/>
              </a:cxn>
              <a:cxn ang="0">
                <a:pos x="connsiteX1" y="connsiteY1"/>
              </a:cxn>
              <a:cxn ang="0">
                <a:pos x="connsiteX2" y="connsiteY2"/>
              </a:cxn>
            </a:cxnLst>
            <a:rect l="l" t="t" r="r" b="b"/>
            <a:pathLst>
              <a:path w="2706398" h="3513899">
                <a:moveTo>
                  <a:pt x="0" y="0"/>
                </a:moveTo>
                <a:lnTo>
                  <a:pt x="2706398" y="3513899"/>
                </a:lnTo>
                <a:lnTo>
                  <a:pt x="2706398" y="3383321"/>
                </a:lnTo>
                <a:close/>
              </a:path>
            </a:pathLst>
          </a:custGeom>
          <a:solidFill>
            <a:schemeClr val="accent1">
              <a:lumMod val="50000"/>
            </a:schemeClr>
          </a:solidFill>
          <a:ln>
            <a:noFill/>
          </a:ln>
        </p:spPr>
        <p:txBody>
          <a:bodyPr/>
          <a:lstStyle/>
          <a:p>
            <a:endParaRPr lang="en-ZA"/>
          </a:p>
        </p:txBody>
      </p:sp>
      <p:sp>
        <p:nvSpPr>
          <p:cNvPr id="5" name="Rectangle 2">
            <a:extLst>
              <a:ext uri="{FF2B5EF4-FFF2-40B4-BE49-F238E27FC236}">
                <a16:creationId xmlns:a16="http://schemas.microsoft.com/office/drawing/2014/main" id="{0D60CFE6-ABCD-7FEB-95EB-2ED4A22FBFE5}"/>
              </a:ext>
            </a:extLst>
          </p:cNvPr>
          <p:cNvSpPr>
            <a:spLocks noGrp="1" noChangeArrowheads="1"/>
          </p:cNvSpPr>
          <p:nvPr>
            <p:ph type="subTitle" idx="1"/>
          </p:nvPr>
        </p:nvSpPr>
        <p:spPr bwMode="auto">
          <a:xfrm>
            <a:off x="3613237" y="2839605"/>
            <a:ext cx="7200236" cy="271284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algn="ctr">
              <a:lnSpc>
                <a:spcPct val="90000"/>
              </a:lnSpc>
              <a:buFont typeface="Arial"/>
              <a:buChar char="•"/>
            </a:pPr>
            <a:r>
              <a:rPr lang="en-US" sz="1500" b="1" dirty="0"/>
              <a:t> Plant Care:</a:t>
            </a:r>
            <a:r>
              <a:rPr lang="en-US" sz="1500" dirty="0"/>
              <a:t> Executes and undoes watering, fertilizing, and sunlight routines for each plant type.</a:t>
            </a:r>
          </a:p>
          <a:p>
            <a:pPr algn="ctr">
              <a:lnSpc>
                <a:spcPct val="90000"/>
              </a:lnSpc>
              <a:buFont typeface="Arial"/>
              <a:buChar char="•"/>
            </a:pPr>
            <a:r>
              <a:rPr lang="en-US" sz="1500" b="1" dirty="0"/>
              <a:t> Plant Lifecycle:</a:t>
            </a:r>
            <a:r>
              <a:rPr lang="en-US" sz="1500" dirty="0"/>
              <a:t> Plants transition through states (Seedling → Mature → </a:t>
            </a:r>
            <a:r>
              <a:rPr lang="en-US" sz="1500" dirty="0" err="1"/>
              <a:t>ReadyForSale</a:t>
            </a:r>
            <a:r>
              <a:rPr lang="en-US" sz="1500" dirty="0"/>
              <a:t>) based on care and environment.</a:t>
            </a:r>
          </a:p>
          <a:p>
            <a:pPr algn="ctr">
              <a:lnSpc>
                <a:spcPct val="90000"/>
              </a:lnSpc>
              <a:buFont typeface="Arial"/>
              <a:buChar char="•"/>
            </a:pPr>
            <a:r>
              <a:rPr lang="en-US" sz="1500" b="1" dirty="0"/>
              <a:t> Inventory:</a:t>
            </a:r>
            <a:r>
              <a:rPr lang="en-US" sz="1500" dirty="0"/>
              <a:t> Traverses plants in stock or growing using iterators.</a:t>
            </a:r>
          </a:p>
          <a:p>
            <a:pPr algn="ctr">
              <a:lnSpc>
                <a:spcPct val="90000"/>
              </a:lnSpc>
              <a:buFont typeface="Arial"/>
              <a:buChar char="•"/>
            </a:pPr>
            <a:r>
              <a:rPr lang="en-US" sz="1500" b="1" dirty="0"/>
              <a:t> Stock Management:</a:t>
            </a:r>
            <a:r>
              <a:rPr lang="en-US" sz="1500" dirty="0"/>
              <a:t> Supports both single and grouped plant operations (display, count, price).</a:t>
            </a:r>
          </a:p>
          <a:p>
            <a:pPr algn="ctr">
              <a:lnSpc>
                <a:spcPct val="90000"/>
              </a:lnSpc>
              <a:buFont typeface="Arial"/>
              <a:buChar char="•"/>
            </a:pPr>
            <a:r>
              <a:rPr lang="en-US" sz="1500" b="1" dirty="0"/>
              <a:t> Plant Creation:</a:t>
            </a:r>
            <a:r>
              <a:rPr lang="en-US" sz="1500" dirty="0"/>
              <a:t> Generates new plants via factory selection (Succulent, Flower, Tree).</a:t>
            </a:r>
          </a:p>
          <a:p>
            <a:pPr algn="ctr">
              <a:lnSpc>
                <a:spcPct val="90000"/>
              </a:lnSpc>
              <a:buFont typeface="Arial"/>
              <a:buChar char="•"/>
            </a:pPr>
            <a:r>
              <a:rPr lang="en-US" sz="1500" b="1" dirty="0"/>
              <a:t> Auto Updates:</a:t>
            </a:r>
            <a:r>
              <a:rPr lang="en-US" sz="1500" dirty="0"/>
              <a:t> Notifies staff and inventory tracker of stock changes.</a:t>
            </a:r>
          </a:p>
        </p:txBody>
      </p:sp>
    </p:spTree>
    <p:extLst>
      <p:ext uri="{BB962C8B-B14F-4D97-AF65-F5344CB8AC3E}">
        <p14:creationId xmlns:p14="http://schemas.microsoft.com/office/powerpoint/2010/main" val="3961231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id="{EB0F9581-A4F5-9EC3-86BB-49AFCA5A8393}"/>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FF30F752-0853-BF55-31ED-33DA7ADF95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1" name="Freeform 6">
              <a:extLst>
                <a:ext uri="{FF2B5EF4-FFF2-40B4-BE49-F238E27FC236}">
                  <a16:creationId xmlns:a16="http://schemas.microsoft.com/office/drawing/2014/main" id="{B617EFDD-665E-49A2-3330-7D9F8563AC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ZA"/>
            </a:p>
          </p:txBody>
        </p:sp>
        <p:sp>
          <p:nvSpPr>
            <p:cNvPr id="8" name="Freeform 7">
              <a:extLst>
                <a:ext uri="{FF2B5EF4-FFF2-40B4-BE49-F238E27FC236}">
                  <a16:creationId xmlns:a16="http://schemas.microsoft.com/office/drawing/2014/main" id="{71D9338C-F8F6-CF4D-A59C-7E6FE06D4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ZA"/>
            </a:p>
          </p:txBody>
        </p:sp>
        <p:sp>
          <p:nvSpPr>
            <p:cNvPr id="13" name="Freeform 9">
              <a:extLst>
                <a:ext uri="{FF2B5EF4-FFF2-40B4-BE49-F238E27FC236}">
                  <a16:creationId xmlns:a16="http://schemas.microsoft.com/office/drawing/2014/main" id="{5B09799E-7339-9405-258D-94E89A4729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ZA"/>
            </a:p>
          </p:txBody>
        </p:sp>
        <p:sp>
          <p:nvSpPr>
            <p:cNvPr id="17" name="Freeform 10">
              <a:extLst>
                <a:ext uri="{FF2B5EF4-FFF2-40B4-BE49-F238E27FC236}">
                  <a16:creationId xmlns:a16="http://schemas.microsoft.com/office/drawing/2014/main" id="{A34E90E1-BEFA-47BF-BC06-13A3C1F177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ZA"/>
            </a:p>
          </p:txBody>
        </p:sp>
        <p:sp>
          <p:nvSpPr>
            <p:cNvPr id="15" name="Freeform 11">
              <a:extLst>
                <a:ext uri="{FF2B5EF4-FFF2-40B4-BE49-F238E27FC236}">
                  <a16:creationId xmlns:a16="http://schemas.microsoft.com/office/drawing/2014/main" id="{D775BAD5-B599-A95C-8151-54C8A3E0D3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ZA"/>
            </a:p>
          </p:txBody>
        </p:sp>
        <p:sp>
          <p:nvSpPr>
            <p:cNvPr id="21" name="Freeform 12">
              <a:extLst>
                <a:ext uri="{FF2B5EF4-FFF2-40B4-BE49-F238E27FC236}">
                  <a16:creationId xmlns:a16="http://schemas.microsoft.com/office/drawing/2014/main" id="{72665CE9-B0BB-CB80-92DD-161C919493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ZA"/>
            </a:p>
          </p:txBody>
        </p:sp>
      </p:grpSp>
      <p:sp>
        <p:nvSpPr>
          <p:cNvPr id="2" name="Title 1">
            <a:extLst>
              <a:ext uri="{FF2B5EF4-FFF2-40B4-BE49-F238E27FC236}">
                <a16:creationId xmlns:a16="http://schemas.microsoft.com/office/drawing/2014/main" id="{54396F38-FE37-5FC8-3FC8-E89CEE491C86}"/>
              </a:ext>
            </a:extLst>
          </p:cNvPr>
          <p:cNvSpPr>
            <a:spLocks noGrp="1"/>
          </p:cNvSpPr>
          <p:nvPr>
            <p:ph type="title"/>
          </p:nvPr>
        </p:nvSpPr>
        <p:spPr>
          <a:xfrm>
            <a:off x="4089399" y="4562856"/>
            <a:ext cx="7413623" cy="898149"/>
          </a:xfrm>
        </p:spPr>
        <p:txBody>
          <a:bodyPr vert="horz" lIns="91440" tIns="45720" rIns="91440" bIns="45720" rtlCol="0" anchor="b">
            <a:normAutofit/>
          </a:bodyPr>
          <a:lstStyle/>
          <a:p>
            <a:pPr algn="r"/>
            <a:r>
              <a:rPr lang="en-US" sz="4800"/>
              <a:t>Doxygen</a:t>
            </a:r>
          </a:p>
        </p:txBody>
      </p:sp>
      <p:sp>
        <p:nvSpPr>
          <p:cNvPr id="18" name="Rounded Rectangle 6">
            <a:extLst>
              <a:ext uri="{FF2B5EF4-FFF2-40B4-BE49-F238E27FC236}">
                <a16:creationId xmlns:a16="http://schemas.microsoft.com/office/drawing/2014/main" id="{41C2EEB9-E769-081B-1D36-1BB818F70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609600"/>
            <a:ext cx="7833360" cy="3633216"/>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964513B-81E3-BE77-88E4-FD2F564B1EFF}"/>
              </a:ext>
            </a:extLst>
          </p:cNvPr>
          <p:cNvPicPr>
            <a:picLocks noChangeAspect="1"/>
          </p:cNvPicPr>
          <p:nvPr/>
        </p:nvPicPr>
        <p:blipFill>
          <a:blip r:embed="rId3"/>
          <a:stretch>
            <a:fillRect/>
          </a:stretch>
        </p:blipFill>
        <p:spPr>
          <a:xfrm>
            <a:off x="2229669" y="311900"/>
            <a:ext cx="9792920" cy="3966488"/>
          </a:xfrm>
          <a:prstGeom prst="rect">
            <a:avLst/>
          </a:prstGeom>
        </p:spPr>
      </p:pic>
    </p:spTree>
    <p:extLst>
      <p:ext uri="{BB962C8B-B14F-4D97-AF65-F5344CB8AC3E}">
        <p14:creationId xmlns:p14="http://schemas.microsoft.com/office/powerpoint/2010/main" val="3809751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4DBDFA9-08EB-4D7B-A78D-C55FA04115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0" name="Freeform 6">
              <a:extLst>
                <a:ext uri="{FF2B5EF4-FFF2-40B4-BE49-F238E27FC236}">
                  <a16:creationId xmlns:a16="http://schemas.microsoft.com/office/drawing/2014/main" id="{B5DB6DAD-8C73-48BA-A076-DD97829AC8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ZA"/>
            </a:p>
          </p:txBody>
        </p:sp>
        <p:sp>
          <p:nvSpPr>
            <p:cNvPr id="11" name="Freeform 7">
              <a:extLst>
                <a:ext uri="{FF2B5EF4-FFF2-40B4-BE49-F238E27FC236}">
                  <a16:creationId xmlns:a16="http://schemas.microsoft.com/office/drawing/2014/main" id="{049C0B3B-222A-4303-80BE-D4314A395A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ZA"/>
            </a:p>
          </p:txBody>
        </p:sp>
        <p:sp>
          <p:nvSpPr>
            <p:cNvPr id="12" name="Freeform 9">
              <a:extLst>
                <a:ext uri="{FF2B5EF4-FFF2-40B4-BE49-F238E27FC236}">
                  <a16:creationId xmlns:a16="http://schemas.microsoft.com/office/drawing/2014/main" id="{07FDF952-3B6F-4C6D-B66C-94D87E627C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ZA"/>
            </a:p>
          </p:txBody>
        </p:sp>
        <p:sp>
          <p:nvSpPr>
            <p:cNvPr id="13" name="Freeform 10">
              <a:extLst>
                <a:ext uri="{FF2B5EF4-FFF2-40B4-BE49-F238E27FC236}">
                  <a16:creationId xmlns:a16="http://schemas.microsoft.com/office/drawing/2014/main" id="{EEBA0FAD-1126-46FB-9D2D-BEA3E8FC4E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ZA"/>
            </a:p>
          </p:txBody>
        </p:sp>
        <p:sp>
          <p:nvSpPr>
            <p:cNvPr id="14" name="Freeform 11">
              <a:extLst>
                <a:ext uri="{FF2B5EF4-FFF2-40B4-BE49-F238E27FC236}">
                  <a16:creationId xmlns:a16="http://schemas.microsoft.com/office/drawing/2014/main" id="{58A7569F-71E5-4C1E-8F61-7B4D50B6B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ZA"/>
            </a:p>
          </p:txBody>
        </p:sp>
        <p:sp>
          <p:nvSpPr>
            <p:cNvPr id="15" name="Freeform 12">
              <a:extLst>
                <a:ext uri="{FF2B5EF4-FFF2-40B4-BE49-F238E27FC236}">
                  <a16:creationId xmlns:a16="http://schemas.microsoft.com/office/drawing/2014/main" id="{1E25C137-81F4-4388-AAAC-599E23DED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ZA"/>
            </a:p>
          </p:txBody>
        </p:sp>
      </p:grpSp>
      <p:sp useBgFill="1">
        <p:nvSpPr>
          <p:cNvPr id="17" name="Rectangle 16">
            <a:extLst>
              <a:ext uri="{FF2B5EF4-FFF2-40B4-BE49-F238E27FC236}">
                <a16:creationId xmlns:a16="http://schemas.microsoft.com/office/drawing/2014/main" id="{8A52ED48-7BA3-4D41-89CA-D8DE0DAF6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30EAE6-7EEB-E9C5-D7C9-BA3BF0826C38}"/>
              </a:ext>
            </a:extLst>
          </p:cNvPr>
          <p:cNvSpPr>
            <a:spLocks noGrp="1"/>
          </p:cNvSpPr>
          <p:nvPr>
            <p:ph type="title"/>
          </p:nvPr>
        </p:nvSpPr>
        <p:spPr>
          <a:xfrm>
            <a:off x="8041742" y="648930"/>
            <a:ext cx="3461281" cy="3347337"/>
          </a:xfrm>
        </p:spPr>
        <p:txBody>
          <a:bodyPr vert="horz" lIns="91440" tIns="45720" rIns="91440" bIns="45720" rtlCol="0" anchor="b">
            <a:normAutofit/>
          </a:bodyPr>
          <a:lstStyle/>
          <a:p>
            <a:r>
              <a:rPr lang="en-US" dirty="0"/>
              <a:t>Questions, Comments &amp; Concerns</a:t>
            </a:r>
          </a:p>
        </p:txBody>
      </p:sp>
      <p:grpSp>
        <p:nvGrpSpPr>
          <p:cNvPr id="19" name="Group 18">
            <a:extLst>
              <a:ext uri="{FF2B5EF4-FFF2-40B4-BE49-F238E27FC236}">
                <a16:creationId xmlns:a16="http://schemas.microsoft.com/office/drawing/2014/main" id="{8B9CD1EF-01C1-48B4-9F0E-3ED8A9878D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6714" y="-4763"/>
            <a:ext cx="5014912" cy="6862763"/>
            <a:chOff x="2928938" y="-4763"/>
            <a:chExt cx="5014912" cy="6862763"/>
          </a:xfrm>
        </p:grpSpPr>
        <p:sp>
          <p:nvSpPr>
            <p:cNvPr id="20" name="Freeform 6">
              <a:extLst>
                <a:ext uri="{FF2B5EF4-FFF2-40B4-BE49-F238E27FC236}">
                  <a16:creationId xmlns:a16="http://schemas.microsoft.com/office/drawing/2014/main" id="{0B11C776-A269-420E-8A45-01871212E2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ZA"/>
            </a:p>
          </p:txBody>
        </p:sp>
        <p:sp>
          <p:nvSpPr>
            <p:cNvPr id="21" name="Freeform 7">
              <a:extLst>
                <a:ext uri="{FF2B5EF4-FFF2-40B4-BE49-F238E27FC236}">
                  <a16:creationId xmlns:a16="http://schemas.microsoft.com/office/drawing/2014/main" id="{25A997C2-CCC6-4C9F-8A7F-CD0E7B405E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ZA"/>
            </a:p>
          </p:txBody>
        </p:sp>
        <p:sp>
          <p:nvSpPr>
            <p:cNvPr id="22" name="Freeform 25">
              <a:extLst>
                <a:ext uri="{FF2B5EF4-FFF2-40B4-BE49-F238E27FC236}">
                  <a16:creationId xmlns:a16="http://schemas.microsoft.com/office/drawing/2014/main" id="{075AB2EA-AC81-454C-8176-40AFBAA7F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ZA"/>
            </a:p>
          </p:txBody>
        </p:sp>
        <p:sp>
          <p:nvSpPr>
            <p:cNvPr id="23" name="Freeform 26">
              <a:extLst>
                <a:ext uri="{FF2B5EF4-FFF2-40B4-BE49-F238E27FC236}">
                  <a16:creationId xmlns:a16="http://schemas.microsoft.com/office/drawing/2014/main" id="{E4F6EE63-683A-4781-9CE9-B21FB0596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ZA"/>
            </a:p>
          </p:txBody>
        </p:sp>
        <p:sp>
          <p:nvSpPr>
            <p:cNvPr id="24" name="Freeform 27">
              <a:extLst>
                <a:ext uri="{FF2B5EF4-FFF2-40B4-BE49-F238E27FC236}">
                  <a16:creationId xmlns:a16="http://schemas.microsoft.com/office/drawing/2014/main" id="{ECC2F271-A3DA-43CC-9A45-7D9C07EEB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ZA"/>
            </a:p>
          </p:txBody>
        </p:sp>
        <p:sp>
          <p:nvSpPr>
            <p:cNvPr id="25" name="Freeform 28">
              <a:extLst>
                <a:ext uri="{FF2B5EF4-FFF2-40B4-BE49-F238E27FC236}">
                  <a16:creationId xmlns:a16="http://schemas.microsoft.com/office/drawing/2014/main" id="{D1E6010C-E8FD-495D-B422-53D4C4163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ZA"/>
            </a:p>
          </p:txBody>
        </p:sp>
      </p:grpSp>
      <p:sp>
        <p:nvSpPr>
          <p:cNvPr id="27" name="Rounded Rectangle 16">
            <a:extLst>
              <a:ext uri="{FF2B5EF4-FFF2-40B4-BE49-F238E27FC236}">
                <a16:creationId xmlns:a16="http://schemas.microsoft.com/office/drawing/2014/main" id="{7F87B64D-2D9A-476A-BBAA-92E5E5E0FE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693" y="648931"/>
            <a:ext cx="6854433"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toy&#10;&#10;AI-generated content may be incorrect.">
            <a:extLst>
              <a:ext uri="{FF2B5EF4-FFF2-40B4-BE49-F238E27FC236}">
                <a16:creationId xmlns:a16="http://schemas.microsoft.com/office/drawing/2014/main" id="{FD91D4E9-2284-DBD3-4A8B-D704711CD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531" y="1011765"/>
            <a:ext cx="5904816" cy="4546708"/>
          </a:xfrm>
          <a:prstGeom prst="rect">
            <a:avLst/>
          </a:prstGeom>
        </p:spPr>
      </p:pic>
    </p:spTree>
    <p:extLst>
      <p:ext uri="{BB962C8B-B14F-4D97-AF65-F5344CB8AC3E}">
        <p14:creationId xmlns:p14="http://schemas.microsoft.com/office/powerpoint/2010/main" val="807207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id="{BC5782E5-2776-693E-DB9F-2F2C2B214EA2}"/>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3F1527C3-06F4-4F4D-B364-8E97266450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1" name="Freeform 6">
              <a:extLst>
                <a:ext uri="{FF2B5EF4-FFF2-40B4-BE49-F238E27FC236}">
                  <a16:creationId xmlns:a16="http://schemas.microsoft.com/office/drawing/2014/main" id="{BF1C23D2-D74F-4456-AD7B-904A6E287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ZA"/>
            </a:p>
          </p:txBody>
        </p:sp>
        <p:sp>
          <p:nvSpPr>
            <p:cNvPr id="12" name="Freeform 7">
              <a:extLst>
                <a:ext uri="{FF2B5EF4-FFF2-40B4-BE49-F238E27FC236}">
                  <a16:creationId xmlns:a16="http://schemas.microsoft.com/office/drawing/2014/main" id="{578577AD-563A-4936-9ACB-FDCF298412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ZA"/>
            </a:p>
          </p:txBody>
        </p:sp>
        <p:sp>
          <p:nvSpPr>
            <p:cNvPr id="13" name="Freeform 8">
              <a:extLst>
                <a:ext uri="{FF2B5EF4-FFF2-40B4-BE49-F238E27FC236}">
                  <a16:creationId xmlns:a16="http://schemas.microsoft.com/office/drawing/2014/main" id="{1C9F3743-BFAB-4636-81C7-ACD99C694B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ZA"/>
            </a:p>
          </p:txBody>
        </p:sp>
        <p:sp>
          <p:nvSpPr>
            <p:cNvPr id="14" name="Freeform 9">
              <a:extLst>
                <a:ext uri="{FF2B5EF4-FFF2-40B4-BE49-F238E27FC236}">
                  <a16:creationId xmlns:a16="http://schemas.microsoft.com/office/drawing/2014/main" id="{FC58029E-BC15-45E4-AA28-CC80C96A3F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ZA"/>
            </a:p>
          </p:txBody>
        </p:sp>
        <p:sp>
          <p:nvSpPr>
            <p:cNvPr id="15" name="Freeform 10">
              <a:extLst>
                <a:ext uri="{FF2B5EF4-FFF2-40B4-BE49-F238E27FC236}">
                  <a16:creationId xmlns:a16="http://schemas.microsoft.com/office/drawing/2014/main" id="{41CBB721-7EDD-4FEA-9D6B-A3656D9F45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ZA"/>
            </a:p>
          </p:txBody>
        </p:sp>
        <p:sp>
          <p:nvSpPr>
            <p:cNvPr id="16" name="Freeform 11">
              <a:extLst>
                <a:ext uri="{FF2B5EF4-FFF2-40B4-BE49-F238E27FC236}">
                  <a16:creationId xmlns:a16="http://schemas.microsoft.com/office/drawing/2014/main" id="{4C945CDA-4F14-4FA0-B272-B1E25B4FA1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ZA"/>
            </a:p>
          </p:txBody>
        </p:sp>
      </p:grpSp>
      <p:sp useBgFill="1">
        <p:nvSpPr>
          <p:cNvPr id="18" name="Rectangle 17">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652617-1B25-BB31-7B9A-4EF4D25519ED}"/>
              </a:ext>
            </a:extLst>
          </p:cNvPr>
          <p:cNvSpPr>
            <a:spLocks noGrp="1"/>
          </p:cNvSpPr>
          <p:nvPr>
            <p:ph type="ctrTitle"/>
          </p:nvPr>
        </p:nvSpPr>
        <p:spPr>
          <a:xfrm>
            <a:off x="3618200" y="852055"/>
            <a:ext cx="7257455" cy="1752599"/>
          </a:xfrm>
        </p:spPr>
        <p:txBody>
          <a:bodyPr vert="horz" lIns="91440" tIns="45720" rIns="91440" bIns="45720" rtlCol="0" anchor="ctr">
            <a:normAutofit/>
          </a:bodyPr>
          <a:lstStyle/>
          <a:p>
            <a:pPr algn="ctr"/>
            <a:r>
              <a:rPr lang="en-US" sz="3600" dirty="0"/>
              <a:t>Functional Requirements – </a:t>
            </a:r>
            <a:br>
              <a:rPr lang="en-US" sz="3600" dirty="0"/>
            </a:br>
            <a:r>
              <a:rPr lang="en-US" sz="3600" dirty="0"/>
              <a:t>Staff</a:t>
            </a:r>
          </a:p>
        </p:txBody>
      </p:sp>
      <p:sp>
        <p:nvSpPr>
          <p:cNvPr id="20"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649700" y="0"/>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ZA"/>
          </a:p>
        </p:txBody>
      </p:sp>
      <p:sp>
        <p:nvSpPr>
          <p:cNvPr id="22"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2116425" y="0"/>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txBody>
          <a:bodyPr/>
          <a:lstStyle/>
          <a:p>
            <a:endParaRPr lang="en-ZA"/>
          </a:p>
        </p:txBody>
      </p:sp>
      <p:sp>
        <p:nvSpPr>
          <p:cNvPr id="24"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457487" y="2587625"/>
            <a:ext cx="2693987" cy="4270375"/>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txBody>
          <a:bodyPr/>
          <a:lstStyle/>
          <a:p>
            <a:endParaRPr lang="en-ZA"/>
          </a:p>
        </p:txBody>
      </p:sp>
      <p:sp>
        <p:nvSpPr>
          <p:cNvPr id="26" name="Freeform: Shape 25">
            <a:extLst>
              <a:ext uri="{FF2B5EF4-FFF2-40B4-BE49-F238E27FC236}">
                <a16:creationId xmlns:a16="http://schemas.microsoft.com/office/drawing/2014/main" id="{DCA45AB7-441E-40A8-A98B-557D68F48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2692400"/>
            <a:ext cx="2713324" cy="3390788"/>
          </a:xfrm>
          <a:custGeom>
            <a:avLst/>
            <a:gdLst>
              <a:gd name="connsiteX0" fmla="*/ 0 w 2713324"/>
              <a:gd name="connsiteY0" fmla="*/ 0 h 3390788"/>
              <a:gd name="connsiteX1" fmla="*/ 4763 w 2713324"/>
              <a:gd name="connsiteY1" fmla="*/ 4763 h 3390788"/>
              <a:gd name="connsiteX2" fmla="*/ 2713324 w 2713324"/>
              <a:gd name="connsiteY2" fmla="*/ 3390788 h 3390788"/>
              <a:gd name="connsiteX3" fmla="*/ 2713324 w 2713324"/>
              <a:gd name="connsiteY3" fmla="*/ 2368619 h 3390788"/>
              <a:gd name="connsiteX4" fmla="*/ 357188 w 2713324"/>
              <a:gd name="connsiteY4" fmla="*/ 90488 h 3390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3324" h="3390788">
                <a:moveTo>
                  <a:pt x="0" y="0"/>
                </a:moveTo>
                <a:lnTo>
                  <a:pt x="4763" y="4763"/>
                </a:lnTo>
                <a:lnTo>
                  <a:pt x="2713324" y="3390788"/>
                </a:lnTo>
                <a:lnTo>
                  <a:pt x="2713324" y="2368619"/>
                </a:lnTo>
                <a:lnTo>
                  <a:pt x="357188" y="90488"/>
                </a:lnTo>
                <a:close/>
              </a:path>
            </a:pathLst>
          </a:custGeom>
          <a:solidFill>
            <a:schemeClr val="accent1">
              <a:lumMod val="75000"/>
            </a:schemeClr>
          </a:solidFill>
          <a:ln>
            <a:noFill/>
          </a:ln>
        </p:spPr>
        <p:txBody>
          <a:bodyPr/>
          <a:lstStyle/>
          <a:p>
            <a:endParaRPr lang="en-ZA"/>
          </a:p>
        </p:txBody>
      </p:sp>
      <p:sp>
        <p:nvSpPr>
          <p:cNvPr id="28" name="Freeform: Shape 27">
            <a:extLst>
              <a:ext uri="{FF2B5EF4-FFF2-40B4-BE49-F238E27FC236}">
                <a16:creationId xmlns:a16="http://schemas.microsoft.com/office/drawing/2014/main" id="{5F516030-4F00-4C48-AD93-91EFA17A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582863"/>
            <a:ext cx="3151474" cy="4275137"/>
          </a:xfrm>
          <a:custGeom>
            <a:avLst/>
            <a:gdLst>
              <a:gd name="connsiteX0" fmla="*/ 0 w 3151474"/>
              <a:gd name="connsiteY0" fmla="*/ 0 h 4275137"/>
              <a:gd name="connsiteX1" fmla="*/ 0 w 3151474"/>
              <a:gd name="connsiteY1" fmla="*/ 4757 h 4275137"/>
              <a:gd name="connsiteX2" fmla="*/ 2693987 w 3151474"/>
              <a:gd name="connsiteY2" fmla="*/ 4275137 h 4275137"/>
              <a:gd name="connsiteX3" fmla="*/ 3151474 w 3151474"/>
              <a:gd name="connsiteY3" fmla="*/ 4275137 h 4275137"/>
              <a:gd name="connsiteX4" fmla="*/ 3151474 w 3151474"/>
              <a:gd name="connsiteY4" fmla="*/ 3714295 h 4275137"/>
              <a:gd name="connsiteX5" fmla="*/ 419100 w 3151474"/>
              <a:gd name="connsiteY5" fmla="*/ 176017 h 4275137"/>
              <a:gd name="connsiteX6" fmla="*/ 361950 w 3151474"/>
              <a:gd name="connsiteY6" fmla="*/ 95144 h 4275137"/>
              <a:gd name="connsiteX7" fmla="*/ 357188 w 3151474"/>
              <a:gd name="connsiteY7" fmla="*/ 90387 h 42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1474" h="4275137">
                <a:moveTo>
                  <a:pt x="0" y="0"/>
                </a:moveTo>
                <a:lnTo>
                  <a:pt x="0" y="4757"/>
                </a:lnTo>
                <a:lnTo>
                  <a:pt x="2693987" y="4275137"/>
                </a:lnTo>
                <a:lnTo>
                  <a:pt x="3151474" y="4275137"/>
                </a:lnTo>
                <a:lnTo>
                  <a:pt x="3151474" y="3714295"/>
                </a:lnTo>
                <a:lnTo>
                  <a:pt x="419100" y="176017"/>
                </a:lnTo>
                <a:lnTo>
                  <a:pt x="361950" y="95144"/>
                </a:lnTo>
                <a:lnTo>
                  <a:pt x="357188" y="90387"/>
                </a:lnTo>
                <a:close/>
              </a:path>
            </a:pathLst>
          </a:custGeom>
          <a:solidFill>
            <a:srgbClr val="404040"/>
          </a:solidFill>
          <a:ln>
            <a:noFill/>
          </a:ln>
        </p:spPr>
        <p:txBody>
          <a:bodyPr/>
          <a:lstStyle/>
          <a:p>
            <a:endParaRPr lang="en-ZA"/>
          </a:p>
        </p:txBody>
      </p:sp>
      <p:sp>
        <p:nvSpPr>
          <p:cNvPr id="30" name="Freeform: Shape 29">
            <a:extLst>
              <a:ext uri="{FF2B5EF4-FFF2-40B4-BE49-F238E27FC236}">
                <a16:creationId xmlns:a16="http://schemas.microsoft.com/office/drawing/2014/main" id="{5820085E-2582-4A95-98EE-45DFFD5C01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697164"/>
            <a:ext cx="2706398" cy="3513899"/>
          </a:xfrm>
          <a:custGeom>
            <a:avLst/>
            <a:gdLst>
              <a:gd name="connsiteX0" fmla="*/ 0 w 2706398"/>
              <a:gd name="connsiteY0" fmla="*/ 0 h 3513899"/>
              <a:gd name="connsiteX1" fmla="*/ 2706398 w 2706398"/>
              <a:gd name="connsiteY1" fmla="*/ 3513899 h 3513899"/>
              <a:gd name="connsiteX2" fmla="*/ 2706398 w 2706398"/>
              <a:gd name="connsiteY2" fmla="*/ 3383321 h 3513899"/>
            </a:gdLst>
            <a:ahLst/>
            <a:cxnLst>
              <a:cxn ang="0">
                <a:pos x="connsiteX0" y="connsiteY0"/>
              </a:cxn>
              <a:cxn ang="0">
                <a:pos x="connsiteX1" y="connsiteY1"/>
              </a:cxn>
              <a:cxn ang="0">
                <a:pos x="connsiteX2" y="connsiteY2"/>
              </a:cxn>
            </a:cxnLst>
            <a:rect l="l" t="t" r="r" b="b"/>
            <a:pathLst>
              <a:path w="2706398" h="3513899">
                <a:moveTo>
                  <a:pt x="0" y="0"/>
                </a:moveTo>
                <a:lnTo>
                  <a:pt x="2706398" y="3513899"/>
                </a:lnTo>
                <a:lnTo>
                  <a:pt x="2706398" y="3383321"/>
                </a:lnTo>
                <a:close/>
              </a:path>
            </a:pathLst>
          </a:custGeom>
          <a:solidFill>
            <a:schemeClr val="accent1">
              <a:lumMod val="50000"/>
            </a:schemeClr>
          </a:solidFill>
          <a:ln>
            <a:noFill/>
          </a:ln>
        </p:spPr>
        <p:txBody>
          <a:bodyPr/>
          <a:lstStyle/>
          <a:p>
            <a:endParaRPr lang="en-ZA"/>
          </a:p>
        </p:txBody>
      </p:sp>
      <p:sp>
        <p:nvSpPr>
          <p:cNvPr id="5" name="Rectangle 2">
            <a:extLst>
              <a:ext uri="{FF2B5EF4-FFF2-40B4-BE49-F238E27FC236}">
                <a16:creationId xmlns:a16="http://schemas.microsoft.com/office/drawing/2014/main" id="{F43708C3-02B2-5F81-3E13-8799379DC6A5}"/>
              </a:ext>
            </a:extLst>
          </p:cNvPr>
          <p:cNvSpPr>
            <a:spLocks noGrp="1" noChangeArrowheads="1"/>
          </p:cNvSpPr>
          <p:nvPr>
            <p:ph type="subTitle" idx="1"/>
          </p:nvPr>
        </p:nvSpPr>
        <p:spPr bwMode="auto">
          <a:xfrm>
            <a:off x="3613237" y="2839605"/>
            <a:ext cx="7200236" cy="271284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algn="ctr">
              <a:lnSpc>
                <a:spcPct val="90000"/>
              </a:lnSpc>
              <a:buFont typeface="Arial"/>
              <a:buChar char="•"/>
            </a:pPr>
            <a:r>
              <a:rPr lang="en-US" sz="1500" b="1" dirty="0"/>
              <a:t> Plant Care Routines:</a:t>
            </a:r>
            <a:r>
              <a:rPr lang="en-US" sz="1500" dirty="0"/>
              <a:t> Staff perform and undo care tasks (watering, pruning, fertilizing).</a:t>
            </a:r>
          </a:p>
          <a:p>
            <a:pPr algn="ctr">
              <a:lnSpc>
                <a:spcPct val="90000"/>
              </a:lnSpc>
              <a:buFont typeface="Arial"/>
              <a:buChar char="•"/>
            </a:pPr>
            <a:r>
              <a:rPr lang="en-US" sz="1500" b="1" dirty="0"/>
              <a:t> Issue Escalation:</a:t>
            </a:r>
            <a:r>
              <a:rPr lang="en-US" sz="1500" dirty="0"/>
              <a:t> Plant health problems routed through staff hierarchy (junior → specialist).</a:t>
            </a:r>
          </a:p>
          <a:p>
            <a:pPr algn="ctr">
              <a:lnSpc>
                <a:spcPct val="90000"/>
              </a:lnSpc>
              <a:buFont typeface="Arial"/>
              <a:buChar char="•"/>
            </a:pPr>
            <a:r>
              <a:rPr lang="en-US" sz="1500" b="1" dirty="0"/>
              <a:t> Inventory Coordination:</a:t>
            </a:r>
            <a:r>
              <a:rPr lang="en-US" sz="1500" dirty="0"/>
              <a:t> Mediator syncs stock between greenhouse and sales floor.</a:t>
            </a:r>
          </a:p>
          <a:p>
            <a:pPr algn="ctr">
              <a:lnSpc>
                <a:spcPct val="90000"/>
              </a:lnSpc>
              <a:buFont typeface="Arial"/>
              <a:buChar char="•"/>
            </a:pPr>
            <a:r>
              <a:rPr lang="en-US" sz="1500" b="1" dirty="0"/>
              <a:t> Customer Queries:</a:t>
            </a:r>
            <a:r>
              <a:rPr lang="en-US" sz="1500" dirty="0"/>
              <a:t> Routed through staff chain based on expertise.</a:t>
            </a:r>
          </a:p>
          <a:p>
            <a:pPr algn="ctr">
              <a:lnSpc>
                <a:spcPct val="90000"/>
              </a:lnSpc>
              <a:buFont typeface="Arial"/>
              <a:buChar char="•"/>
            </a:pPr>
            <a:r>
              <a:rPr lang="en-US" sz="1500" b="1" dirty="0"/>
              <a:t> Role Creation:</a:t>
            </a:r>
            <a:r>
              <a:rPr lang="en-US" sz="1500" dirty="0"/>
              <a:t> Factory method defines staff roles (gardener, sales assistant, manager).</a:t>
            </a:r>
          </a:p>
          <a:p>
            <a:pPr marL="0" marR="0" lvl="0" algn="l" fontAlgn="base">
              <a:lnSpc>
                <a:spcPct val="90000"/>
              </a:lnSpc>
              <a:buFont typeface="Arial"/>
              <a:buChar char="•"/>
              <a:tabLst/>
            </a:pPr>
            <a:endParaRPr kumimoji="0" lang="en-US" altLang="en-US" sz="1500" b="0" i="0" u="none" strike="noStrike" normalizeH="0" baseline="0" dirty="0">
              <a:ln>
                <a:noFill/>
              </a:ln>
            </a:endParaRPr>
          </a:p>
        </p:txBody>
      </p:sp>
    </p:spTree>
    <p:extLst>
      <p:ext uri="{BB962C8B-B14F-4D97-AF65-F5344CB8AC3E}">
        <p14:creationId xmlns:p14="http://schemas.microsoft.com/office/powerpoint/2010/main" val="2975115704"/>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id="{CA3C492D-3A06-B3E4-D3C7-F9F3F66025F7}"/>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3F1527C3-06F4-4F4D-B364-8E97266450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1" name="Freeform 6">
              <a:extLst>
                <a:ext uri="{FF2B5EF4-FFF2-40B4-BE49-F238E27FC236}">
                  <a16:creationId xmlns:a16="http://schemas.microsoft.com/office/drawing/2014/main" id="{BF1C23D2-D74F-4456-AD7B-904A6E287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ZA"/>
            </a:p>
          </p:txBody>
        </p:sp>
        <p:sp>
          <p:nvSpPr>
            <p:cNvPr id="12" name="Freeform 7">
              <a:extLst>
                <a:ext uri="{FF2B5EF4-FFF2-40B4-BE49-F238E27FC236}">
                  <a16:creationId xmlns:a16="http://schemas.microsoft.com/office/drawing/2014/main" id="{578577AD-563A-4936-9ACB-FDCF298412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ZA"/>
            </a:p>
          </p:txBody>
        </p:sp>
        <p:sp>
          <p:nvSpPr>
            <p:cNvPr id="13" name="Freeform 8">
              <a:extLst>
                <a:ext uri="{FF2B5EF4-FFF2-40B4-BE49-F238E27FC236}">
                  <a16:creationId xmlns:a16="http://schemas.microsoft.com/office/drawing/2014/main" id="{1C9F3743-BFAB-4636-81C7-ACD99C694B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ZA"/>
            </a:p>
          </p:txBody>
        </p:sp>
        <p:sp>
          <p:nvSpPr>
            <p:cNvPr id="14" name="Freeform 9">
              <a:extLst>
                <a:ext uri="{FF2B5EF4-FFF2-40B4-BE49-F238E27FC236}">
                  <a16:creationId xmlns:a16="http://schemas.microsoft.com/office/drawing/2014/main" id="{FC58029E-BC15-45E4-AA28-CC80C96A3F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ZA"/>
            </a:p>
          </p:txBody>
        </p:sp>
        <p:sp>
          <p:nvSpPr>
            <p:cNvPr id="15" name="Freeform 10">
              <a:extLst>
                <a:ext uri="{FF2B5EF4-FFF2-40B4-BE49-F238E27FC236}">
                  <a16:creationId xmlns:a16="http://schemas.microsoft.com/office/drawing/2014/main" id="{41CBB721-7EDD-4FEA-9D6B-A3656D9F45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ZA"/>
            </a:p>
          </p:txBody>
        </p:sp>
        <p:sp>
          <p:nvSpPr>
            <p:cNvPr id="16" name="Freeform 11">
              <a:extLst>
                <a:ext uri="{FF2B5EF4-FFF2-40B4-BE49-F238E27FC236}">
                  <a16:creationId xmlns:a16="http://schemas.microsoft.com/office/drawing/2014/main" id="{4C945CDA-4F14-4FA0-B272-B1E25B4FA1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ZA"/>
            </a:p>
          </p:txBody>
        </p:sp>
      </p:grpSp>
      <p:sp useBgFill="1">
        <p:nvSpPr>
          <p:cNvPr id="18" name="Rectangle 17">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59693A-7D90-4628-0BF3-78A77E1C429D}"/>
              </a:ext>
            </a:extLst>
          </p:cNvPr>
          <p:cNvSpPr>
            <a:spLocks noGrp="1"/>
          </p:cNvSpPr>
          <p:nvPr>
            <p:ph type="ctrTitle"/>
          </p:nvPr>
        </p:nvSpPr>
        <p:spPr>
          <a:xfrm>
            <a:off x="3618200" y="852055"/>
            <a:ext cx="7257455" cy="1752599"/>
          </a:xfrm>
        </p:spPr>
        <p:txBody>
          <a:bodyPr vert="horz" lIns="91440" tIns="45720" rIns="91440" bIns="45720" rtlCol="0" anchor="ctr">
            <a:normAutofit/>
          </a:bodyPr>
          <a:lstStyle/>
          <a:p>
            <a:pPr algn="ctr"/>
            <a:r>
              <a:rPr lang="en-US" sz="3600" dirty="0"/>
              <a:t>Functional Requirements – </a:t>
            </a:r>
            <a:br>
              <a:rPr lang="en-US" sz="3600" dirty="0"/>
            </a:br>
            <a:r>
              <a:rPr lang="en-US" sz="3600"/>
              <a:t>Customers &amp; Sales Floor</a:t>
            </a:r>
          </a:p>
        </p:txBody>
      </p:sp>
      <p:sp>
        <p:nvSpPr>
          <p:cNvPr id="20"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649700" y="0"/>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ZA"/>
          </a:p>
        </p:txBody>
      </p:sp>
      <p:sp>
        <p:nvSpPr>
          <p:cNvPr id="22"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2116425" y="0"/>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txBody>
          <a:bodyPr/>
          <a:lstStyle/>
          <a:p>
            <a:endParaRPr lang="en-ZA"/>
          </a:p>
        </p:txBody>
      </p:sp>
      <p:sp>
        <p:nvSpPr>
          <p:cNvPr id="24"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457487" y="2587625"/>
            <a:ext cx="2693987" cy="4270375"/>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txBody>
          <a:bodyPr/>
          <a:lstStyle/>
          <a:p>
            <a:endParaRPr lang="en-ZA"/>
          </a:p>
        </p:txBody>
      </p:sp>
      <p:sp>
        <p:nvSpPr>
          <p:cNvPr id="26" name="Freeform: Shape 25">
            <a:extLst>
              <a:ext uri="{FF2B5EF4-FFF2-40B4-BE49-F238E27FC236}">
                <a16:creationId xmlns:a16="http://schemas.microsoft.com/office/drawing/2014/main" id="{DCA45AB7-441E-40A8-A98B-557D68F48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2692400"/>
            <a:ext cx="2713324" cy="3390788"/>
          </a:xfrm>
          <a:custGeom>
            <a:avLst/>
            <a:gdLst>
              <a:gd name="connsiteX0" fmla="*/ 0 w 2713324"/>
              <a:gd name="connsiteY0" fmla="*/ 0 h 3390788"/>
              <a:gd name="connsiteX1" fmla="*/ 4763 w 2713324"/>
              <a:gd name="connsiteY1" fmla="*/ 4763 h 3390788"/>
              <a:gd name="connsiteX2" fmla="*/ 2713324 w 2713324"/>
              <a:gd name="connsiteY2" fmla="*/ 3390788 h 3390788"/>
              <a:gd name="connsiteX3" fmla="*/ 2713324 w 2713324"/>
              <a:gd name="connsiteY3" fmla="*/ 2368619 h 3390788"/>
              <a:gd name="connsiteX4" fmla="*/ 357188 w 2713324"/>
              <a:gd name="connsiteY4" fmla="*/ 90488 h 3390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3324" h="3390788">
                <a:moveTo>
                  <a:pt x="0" y="0"/>
                </a:moveTo>
                <a:lnTo>
                  <a:pt x="4763" y="4763"/>
                </a:lnTo>
                <a:lnTo>
                  <a:pt x="2713324" y="3390788"/>
                </a:lnTo>
                <a:lnTo>
                  <a:pt x="2713324" y="2368619"/>
                </a:lnTo>
                <a:lnTo>
                  <a:pt x="357188" y="90488"/>
                </a:lnTo>
                <a:close/>
              </a:path>
            </a:pathLst>
          </a:custGeom>
          <a:solidFill>
            <a:schemeClr val="accent1">
              <a:lumMod val="75000"/>
            </a:schemeClr>
          </a:solidFill>
          <a:ln>
            <a:noFill/>
          </a:ln>
        </p:spPr>
        <p:txBody>
          <a:bodyPr/>
          <a:lstStyle/>
          <a:p>
            <a:endParaRPr lang="en-ZA"/>
          </a:p>
        </p:txBody>
      </p:sp>
      <p:sp>
        <p:nvSpPr>
          <p:cNvPr id="28" name="Freeform: Shape 27">
            <a:extLst>
              <a:ext uri="{FF2B5EF4-FFF2-40B4-BE49-F238E27FC236}">
                <a16:creationId xmlns:a16="http://schemas.microsoft.com/office/drawing/2014/main" id="{5F516030-4F00-4C48-AD93-91EFA17A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582863"/>
            <a:ext cx="3151474" cy="4275137"/>
          </a:xfrm>
          <a:custGeom>
            <a:avLst/>
            <a:gdLst>
              <a:gd name="connsiteX0" fmla="*/ 0 w 3151474"/>
              <a:gd name="connsiteY0" fmla="*/ 0 h 4275137"/>
              <a:gd name="connsiteX1" fmla="*/ 0 w 3151474"/>
              <a:gd name="connsiteY1" fmla="*/ 4757 h 4275137"/>
              <a:gd name="connsiteX2" fmla="*/ 2693987 w 3151474"/>
              <a:gd name="connsiteY2" fmla="*/ 4275137 h 4275137"/>
              <a:gd name="connsiteX3" fmla="*/ 3151474 w 3151474"/>
              <a:gd name="connsiteY3" fmla="*/ 4275137 h 4275137"/>
              <a:gd name="connsiteX4" fmla="*/ 3151474 w 3151474"/>
              <a:gd name="connsiteY4" fmla="*/ 3714295 h 4275137"/>
              <a:gd name="connsiteX5" fmla="*/ 419100 w 3151474"/>
              <a:gd name="connsiteY5" fmla="*/ 176017 h 4275137"/>
              <a:gd name="connsiteX6" fmla="*/ 361950 w 3151474"/>
              <a:gd name="connsiteY6" fmla="*/ 95144 h 4275137"/>
              <a:gd name="connsiteX7" fmla="*/ 357188 w 3151474"/>
              <a:gd name="connsiteY7" fmla="*/ 90387 h 42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1474" h="4275137">
                <a:moveTo>
                  <a:pt x="0" y="0"/>
                </a:moveTo>
                <a:lnTo>
                  <a:pt x="0" y="4757"/>
                </a:lnTo>
                <a:lnTo>
                  <a:pt x="2693987" y="4275137"/>
                </a:lnTo>
                <a:lnTo>
                  <a:pt x="3151474" y="4275137"/>
                </a:lnTo>
                <a:lnTo>
                  <a:pt x="3151474" y="3714295"/>
                </a:lnTo>
                <a:lnTo>
                  <a:pt x="419100" y="176017"/>
                </a:lnTo>
                <a:lnTo>
                  <a:pt x="361950" y="95144"/>
                </a:lnTo>
                <a:lnTo>
                  <a:pt x="357188" y="90387"/>
                </a:lnTo>
                <a:close/>
              </a:path>
            </a:pathLst>
          </a:custGeom>
          <a:solidFill>
            <a:srgbClr val="404040"/>
          </a:solidFill>
          <a:ln>
            <a:noFill/>
          </a:ln>
        </p:spPr>
        <p:txBody>
          <a:bodyPr/>
          <a:lstStyle/>
          <a:p>
            <a:endParaRPr lang="en-ZA"/>
          </a:p>
        </p:txBody>
      </p:sp>
      <p:sp>
        <p:nvSpPr>
          <p:cNvPr id="30" name="Freeform: Shape 29">
            <a:extLst>
              <a:ext uri="{FF2B5EF4-FFF2-40B4-BE49-F238E27FC236}">
                <a16:creationId xmlns:a16="http://schemas.microsoft.com/office/drawing/2014/main" id="{5820085E-2582-4A95-98EE-45DFFD5C01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697164"/>
            <a:ext cx="2706398" cy="3513899"/>
          </a:xfrm>
          <a:custGeom>
            <a:avLst/>
            <a:gdLst>
              <a:gd name="connsiteX0" fmla="*/ 0 w 2706398"/>
              <a:gd name="connsiteY0" fmla="*/ 0 h 3513899"/>
              <a:gd name="connsiteX1" fmla="*/ 2706398 w 2706398"/>
              <a:gd name="connsiteY1" fmla="*/ 3513899 h 3513899"/>
              <a:gd name="connsiteX2" fmla="*/ 2706398 w 2706398"/>
              <a:gd name="connsiteY2" fmla="*/ 3383321 h 3513899"/>
            </a:gdLst>
            <a:ahLst/>
            <a:cxnLst>
              <a:cxn ang="0">
                <a:pos x="connsiteX0" y="connsiteY0"/>
              </a:cxn>
              <a:cxn ang="0">
                <a:pos x="connsiteX1" y="connsiteY1"/>
              </a:cxn>
              <a:cxn ang="0">
                <a:pos x="connsiteX2" y="connsiteY2"/>
              </a:cxn>
            </a:cxnLst>
            <a:rect l="l" t="t" r="r" b="b"/>
            <a:pathLst>
              <a:path w="2706398" h="3513899">
                <a:moveTo>
                  <a:pt x="0" y="0"/>
                </a:moveTo>
                <a:lnTo>
                  <a:pt x="2706398" y="3513899"/>
                </a:lnTo>
                <a:lnTo>
                  <a:pt x="2706398" y="3383321"/>
                </a:lnTo>
                <a:close/>
              </a:path>
            </a:pathLst>
          </a:custGeom>
          <a:solidFill>
            <a:schemeClr val="accent1">
              <a:lumMod val="50000"/>
            </a:schemeClr>
          </a:solidFill>
          <a:ln>
            <a:noFill/>
          </a:ln>
        </p:spPr>
        <p:txBody>
          <a:bodyPr/>
          <a:lstStyle/>
          <a:p>
            <a:endParaRPr lang="en-ZA"/>
          </a:p>
        </p:txBody>
      </p:sp>
      <p:sp>
        <p:nvSpPr>
          <p:cNvPr id="5" name="Rectangle 2">
            <a:extLst>
              <a:ext uri="{FF2B5EF4-FFF2-40B4-BE49-F238E27FC236}">
                <a16:creationId xmlns:a16="http://schemas.microsoft.com/office/drawing/2014/main" id="{5E3D9DF6-00FD-4716-CB65-B132E655D9EF}"/>
              </a:ext>
            </a:extLst>
          </p:cNvPr>
          <p:cNvSpPr>
            <a:spLocks noGrp="1" noChangeArrowheads="1"/>
          </p:cNvSpPr>
          <p:nvPr>
            <p:ph type="subTitle" idx="1"/>
          </p:nvPr>
        </p:nvSpPr>
        <p:spPr bwMode="auto">
          <a:xfrm>
            <a:off x="3613237" y="2839605"/>
            <a:ext cx="7200236" cy="271284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algn="ctr">
              <a:lnSpc>
                <a:spcPct val="90000"/>
              </a:lnSpc>
              <a:buFont typeface="Arial"/>
              <a:buChar char="•"/>
            </a:pPr>
            <a:r>
              <a:rPr lang="en-US" sz="1500" b="1" dirty="0"/>
              <a:t> Item Browsing:</a:t>
            </a:r>
            <a:r>
              <a:rPr lang="en-US" sz="1500" dirty="0"/>
              <a:t> Customers navigate items ready for sale with iterator logic.</a:t>
            </a:r>
          </a:p>
          <a:p>
            <a:pPr algn="ctr">
              <a:lnSpc>
                <a:spcPct val="90000"/>
              </a:lnSpc>
              <a:buFont typeface="Arial"/>
              <a:buChar char="•"/>
            </a:pPr>
            <a:r>
              <a:rPr lang="en-US" sz="1500" b="1" dirty="0"/>
              <a:t> Recommendations:</a:t>
            </a:r>
            <a:r>
              <a:rPr lang="en-US" sz="1500" dirty="0"/>
              <a:t> Strategy pattern personalizes suggestions based on inputs.</a:t>
            </a:r>
          </a:p>
          <a:p>
            <a:pPr algn="ctr">
              <a:lnSpc>
                <a:spcPct val="90000"/>
              </a:lnSpc>
              <a:buFont typeface="Arial"/>
              <a:buChar char="•"/>
            </a:pPr>
            <a:r>
              <a:rPr lang="en-US" sz="1500" b="1" dirty="0"/>
              <a:t> Personalization:</a:t>
            </a:r>
            <a:r>
              <a:rPr lang="en-US" sz="1500" dirty="0"/>
              <a:t> Builder assembles arrangements step-by-step (plants, pots, wraps).</a:t>
            </a:r>
          </a:p>
          <a:p>
            <a:pPr algn="ctr">
              <a:lnSpc>
                <a:spcPct val="90000"/>
              </a:lnSpc>
              <a:buFont typeface="Arial"/>
              <a:buChar char="•"/>
            </a:pPr>
            <a:r>
              <a:rPr lang="en-US" sz="1500" b="1" dirty="0"/>
              <a:t> Templates:</a:t>
            </a:r>
            <a:r>
              <a:rPr lang="en-US" sz="1500" dirty="0"/>
              <a:t> Prototype clones arrangement templates for quick customization.</a:t>
            </a:r>
          </a:p>
          <a:p>
            <a:pPr algn="ctr">
              <a:lnSpc>
                <a:spcPct val="90000"/>
              </a:lnSpc>
              <a:buFont typeface="Arial"/>
              <a:buChar char="•"/>
            </a:pPr>
            <a:r>
              <a:rPr lang="en-US" sz="1500" b="1" dirty="0"/>
              <a:t> Layered Add-Ons:</a:t>
            </a:r>
            <a:r>
              <a:rPr lang="en-US" sz="1500" dirty="0"/>
              <a:t> Decorator applies gift wraps, notes, or decorative pots.</a:t>
            </a:r>
          </a:p>
          <a:p>
            <a:pPr algn="ctr">
              <a:lnSpc>
                <a:spcPct val="90000"/>
              </a:lnSpc>
              <a:buFont typeface="Arial"/>
              <a:buChar char="•"/>
            </a:pPr>
            <a:r>
              <a:rPr lang="en-US" sz="1500" b="1" dirty="0"/>
              <a:t> Order Lifecycle:</a:t>
            </a:r>
            <a:r>
              <a:rPr lang="en-US" sz="1500" dirty="0"/>
              <a:t> Orders follow states (Cart → Payment → Completed/Cancelled).</a:t>
            </a:r>
          </a:p>
          <a:p>
            <a:pPr algn="ctr">
              <a:lnSpc>
                <a:spcPct val="90000"/>
              </a:lnSpc>
              <a:buFont typeface="Arial"/>
              <a:buChar char="•"/>
            </a:pPr>
            <a:r>
              <a:rPr lang="en-US" sz="1500" b="1" dirty="0"/>
              <a:t> Transactions:</a:t>
            </a:r>
            <a:r>
              <a:rPr lang="en-US" sz="1500" dirty="0"/>
              <a:t> Commands handle add/remove/checkout with rollback on failure.</a:t>
            </a:r>
          </a:p>
          <a:p>
            <a:pPr algn="ctr">
              <a:lnSpc>
                <a:spcPct val="90000"/>
              </a:lnSpc>
              <a:buFont typeface="Arial"/>
              <a:buChar char="•"/>
            </a:pPr>
            <a:r>
              <a:rPr lang="en-US" sz="1500" b="1" dirty="0"/>
              <a:t> Pricing:</a:t>
            </a:r>
            <a:r>
              <a:rPr lang="en-US" sz="1500" dirty="0"/>
              <a:t> Strategy selects pricing model (base, bulk, promo) dynamically.</a:t>
            </a:r>
          </a:p>
          <a:p>
            <a:pPr marL="0" marR="0" lvl="0" algn="l" fontAlgn="base">
              <a:lnSpc>
                <a:spcPct val="90000"/>
              </a:lnSpc>
              <a:buFont typeface="Arial"/>
              <a:buChar char="•"/>
              <a:tabLst/>
            </a:pPr>
            <a:endParaRPr kumimoji="0" lang="en-US" altLang="en-US" sz="1500" b="0" i="0" u="none" strike="noStrike" normalizeH="0" baseline="0" dirty="0">
              <a:ln>
                <a:noFill/>
              </a:ln>
            </a:endParaRPr>
          </a:p>
        </p:txBody>
      </p:sp>
    </p:spTree>
    <p:extLst>
      <p:ext uri="{BB962C8B-B14F-4D97-AF65-F5344CB8AC3E}">
        <p14:creationId xmlns:p14="http://schemas.microsoft.com/office/powerpoint/2010/main" val="402296290"/>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id="{85B79B62-D480-7977-E6BA-42876E5EBBAB}"/>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3F1527C3-06F4-4F4D-B364-8E97266450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1" name="Freeform 6">
              <a:extLst>
                <a:ext uri="{FF2B5EF4-FFF2-40B4-BE49-F238E27FC236}">
                  <a16:creationId xmlns:a16="http://schemas.microsoft.com/office/drawing/2014/main" id="{BF1C23D2-D74F-4456-AD7B-904A6E287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ZA"/>
            </a:p>
          </p:txBody>
        </p:sp>
        <p:sp>
          <p:nvSpPr>
            <p:cNvPr id="12" name="Freeform 7">
              <a:extLst>
                <a:ext uri="{FF2B5EF4-FFF2-40B4-BE49-F238E27FC236}">
                  <a16:creationId xmlns:a16="http://schemas.microsoft.com/office/drawing/2014/main" id="{578577AD-563A-4936-9ACB-FDCF298412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ZA"/>
            </a:p>
          </p:txBody>
        </p:sp>
        <p:sp>
          <p:nvSpPr>
            <p:cNvPr id="13" name="Freeform 8">
              <a:extLst>
                <a:ext uri="{FF2B5EF4-FFF2-40B4-BE49-F238E27FC236}">
                  <a16:creationId xmlns:a16="http://schemas.microsoft.com/office/drawing/2014/main" id="{1C9F3743-BFAB-4636-81C7-ACD99C694B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ZA"/>
            </a:p>
          </p:txBody>
        </p:sp>
        <p:sp>
          <p:nvSpPr>
            <p:cNvPr id="14" name="Freeform 9">
              <a:extLst>
                <a:ext uri="{FF2B5EF4-FFF2-40B4-BE49-F238E27FC236}">
                  <a16:creationId xmlns:a16="http://schemas.microsoft.com/office/drawing/2014/main" id="{FC58029E-BC15-45E4-AA28-CC80C96A3F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ZA"/>
            </a:p>
          </p:txBody>
        </p:sp>
        <p:sp>
          <p:nvSpPr>
            <p:cNvPr id="15" name="Freeform 10">
              <a:extLst>
                <a:ext uri="{FF2B5EF4-FFF2-40B4-BE49-F238E27FC236}">
                  <a16:creationId xmlns:a16="http://schemas.microsoft.com/office/drawing/2014/main" id="{41CBB721-7EDD-4FEA-9D6B-A3656D9F45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ZA"/>
            </a:p>
          </p:txBody>
        </p:sp>
        <p:sp>
          <p:nvSpPr>
            <p:cNvPr id="16" name="Freeform 11">
              <a:extLst>
                <a:ext uri="{FF2B5EF4-FFF2-40B4-BE49-F238E27FC236}">
                  <a16:creationId xmlns:a16="http://schemas.microsoft.com/office/drawing/2014/main" id="{4C945CDA-4F14-4FA0-B272-B1E25B4FA1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ZA"/>
            </a:p>
          </p:txBody>
        </p:sp>
      </p:grpSp>
      <p:sp useBgFill="1">
        <p:nvSpPr>
          <p:cNvPr id="18" name="Rectangle 17">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56D973-C2C5-37FB-5E82-8A5ADE3378C9}"/>
              </a:ext>
            </a:extLst>
          </p:cNvPr>
          <p:cNvSpPr>
            <a:spLocks noGrp="1"/>
          </p:cNvSpPr>
          <p:nvPr>
            <p:ph type="ctrTitle"/>
          </p:nvPr>
        </p:nvSpPr>
        <p:spPr>
          <a:xfrm>
            <a:off x="3618200" y="852055"/>
            <a:ext cx="7257455" cy="1752599"/>
          </a:xfrm>
        </p:spPr>
        <p:txBody>
          <a:bodyPr vert="horz" lIns="91440" tIns="45720" rIns="91440" bIns="45720" rtlCol="0" anchor="ctr">
            <a:normAutofit/>
          </a:bodyPr>
          <a:lstStyle/>
          <a:p>
            <a:pPr algn="ctr"/>
            <a:r>
              <a:rPr lang="en-US" sz="3600" dirty="0"/>
              <a:t>Non-Functional Requirements </a:t>
            </a:r>
            <a:endParaRPr lang="en-US" sz="3600"/>
          </a:p>
        </p:txBody>
      </p:sp>
      <p:sp>
        <p:nvSpPr>
          <p:cNvPr id="20"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649700" y="0"/>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ZA"/>
          </a:p>
        </p:txBody>
      </p:sp>
      <p:sp>
        <p:nvSpPr>
          <p:cNvPr id="22"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2116425" y="0"/>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txBody>
          <a:bodyPr/>
          <a:lstStyle/>
          <a:p>
            <a:endParaRPr lang="en-ZA"/>
          </a:p>
        </p:txBody>
      </p:sp>
      <p:sp>
        <p:nvSpPr>
          <p:cNvPr id="24"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457487" y="2587625"/>
            <a:ext cx="2693987" cy="4270375"/>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txBody>
          <a:bodyPr/>
          <a:lstStyle/>
          <a:p>
            <a:endParaRPr lang="en-ZA"/>
          </a:p>
        </p:txBody>
      </p:sp>
      <p:sp>
        <p:nvSpPr>
          <p:cNvPr id="26" name="Freeform: Shape 25">
            <a:extLst>
              <a:ext uri="{FF2B5EF4-FFF2-40B4-BE49-F238E27FC236}">
                <a16:creationId xmlns:a16="http://schemas.microsoft.com/office/drawing/2014/main" id="{DCA45AB7-441E-40A8-A98B-557D68F48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2692400"/>
            <a:ext cx="2713324" cy="3390788"/>
          </a:xfrm>
          <a:custGeom>
            <a:avLst/>
            <a:gdLst>
              <a:gd name="connsiteX0" fmla="*/ 0 w 2713324"/>
              <a:gd name="connsiteY0" fmla="*/ 0 h 3390788"/>
              <a:gd name="connsiteX1" fmla="*/ 4763 w 2713324"/>
              <a:gd name="connsiteY1" fmla="*/ 4763 h 3390788"/>
              <a:gd name="connsiteX2" fmla="*/ 2713324 w 2713324"/>
              <a:gd name="connsiteY2" fmla="*/ 3390788 h 3390788"/>
              <a:gd name="connsiteX3" fmla="*/ 2713324 w 2713324"/>
              <a:gd name="connsiteY3" fmla="*/ 2368619 h 3390788"/>
              <a:gd name="connsiteX4" fmla="*/ 357188 w 2713324"/>
              <a:gd name="connsiteY4" fmla="*/ 90488 h 3390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3324" h="3390788">
                <a:moveTo>
                  <a:pt x="0" y="0"/>
                </a:moveTo>
                <a:lnTo>
                  <a:pt x="4763" y="4763"/>
                </a:lnTo>
                <a:lnTo>
                  <a:pt x="2713324" y="3390788"/>
                </a:lnTo>
                <a:lnTo>
                  <a:pt x="2713324" y="2368619"/>
                </a:lnTo>
                <a:lnTo>
                  <a:pt x="357188" y="90488"/>
                </a:lnTo>
                <a:close/>
              </a:path>
            </a:pathLst>
          </a:custGeom>
          <a:solidFill>
            <a:schemeClr val="accent1">
              <a:lumMod val="75000"/>
            </a:schemeClr>
          </a:solidFill>
          <a:ln>
            <a:noFill/>
          </a:ln>
        </p:spPr>
        <p:txBody>
          <a:bodyPr/>
          <a:lstStyle/>
          <a:p>
            <a:endParaRPr lang="en-ZA"/>
          </a:p>
        </p:txBody>
      </p:sp>
      <p:sp>
        <p:nvSpPr>
          <p:cNvPr id="28" name="Freeform: Shape 27">
            <a:extLst>
              <a:ext uri="{FF2B5EF4-FFF2-40B4-BE49-F238E27FC236}">
                <a16:creationId xmlns:a16="http://schemas.microsoft.com/office/drawing/2014/main" id="{5F516030-4F00-4C48-AD93-91EFA17A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582863"/>
            <a:ext cx="3151474" cy="4275137"/>
          </a:xfrm>
          <a:custGeom>
            <a:avLst/>
            <a:gdLst>
              <a:gd name="connsiteX0" fmla="*/ 0 w 3151474"/>
              <a:gd name="connsiteY0" fmla="*/ 0 h 4275137"/>
              <a:gd name="connsiteX1" fmla="*/ 0 w 3151474"/>
              <a:gd name="connsiteY1" fmla="*/ 4757 h 4275137"/>
              <a:gd name="connsiteX2" fmla="*/ 2693987 w 3151474"/>
              <a:gd name="connsiteY2" fmla="*/ 4275137 h 4275137"/>
              <a:gd name="connsiteX3" fmla="*/ 3151474 w 3151474"/>
              <a:gd name="connsiteY3" fmla="*/ 4275137 h 4275137"/>
              <a:gd name="connsiteX4" fmla="*/ 3151474 w 3151474"/>
              <a:gd name="connsiteY4" fmla="*/ 3714295 h 4275137"/>
              <a:gd name="connsiteX5" fmla="*/ 419100 w 3151474"/>
              <a:gd name="connsiteY5" fmla="*/ 176017 h 4275137"/>
              <a:gd name="connsiteX6" fmla="*/ 361950 w 3151474"/>
              <a:gd name="connsiteY6" fmla="*/ 95144 h 4275137"/>
              <a:gd name="connsiteX7" fmla="*/ 357188 w 3151474"/>
              <a:gd name="connsiteY7" fmla="*/ 90387 h 42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1474" h="4275137">
                <a:moveTo>
                  <a:pt x="0" y="0"/>
                </a:moveTo>
                <a:lnTo>
                  <a:pt x="0" y="4757"/>
                </a:lnTo>
                <a:lnTo>
                  <a:pt x="2693987" y="4275137"/>
                </a:lnTo>
                <a:lnTo>
                  <a:pt x="3151474" y="4275137"/>
                </a:lnTo>
                <a:lnTo>
                  <a:pt x="3151474" y="3714295"/>
                </a:lnTo>
                <a:lnTo>
                  <a:pt x="419100" y="176017"/>
                </a:lnTo>
                <a:lnTo>
                  <a:pt x="361950" y="95144"/>
                </a:lnTo>
                <a:lnTo>
                  <a:pt x="357188" y="90387"/>
                </a:lnTo>
                <a:close/>
              </a:path>
            </a:pathLst>
          </a:custGeom>
          <a:solidFill>
            <a:srgbClr val="404040"/>
          </a:solidFill>
          <a:ln>
            <a:noFill/>
          </a:ln>
        </p:spPr>
        <p:txBody>
          <a:bodyPr/>
          <a:lstStyle/>
          <a:p>
            <a:endParaRPr lang="en-ZA"/>
          </a:p>
        </p:txBody>
      </p:sp>
      <p:sp>
        <p:nvSpPr>
          <p:cNvPr id="30" name="Freeform: Shape 29">
            <a:extLst>
              <a:ext uri="{FF2B5EF4-FFF2-40B4-BE49-F238E27FC236}">
                <a16:creationId xmlns:a16="http://schemas.microsoft.com/office/drawing/2014/main" id="{5820085E-2582-4A95-98EE-45DFFD5C01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697164"/>
            <a:ext cx="2706398" cy="3513899"/>
          </a:xfrm>
          <a:custGeom>
            <a:avLst/>
            <a:gdLst>
              <a:gd name="connsiteX0" fmla="*/ 0 w 2706398"/>
              <a:gd name="connsiteY0" fmla="*/ 0 h 3513899"/>
              <a:gd name="connsiteX1" fmla="*/ 2706398 w 2706398"/>
              <a:gd name="connsiteY1" fmla="*/ 3513899 h 3513899"/>
              <a:gd name="connsiteX2" fmla="*/ 2706398 w 2706398"/>
              <a:gd name="connsiteY2" fmla="*/ 3383321 h 3513899"/>
            </a:gdLst>
            <a:ahLst/>
            <a:cxnLst>
              <a:cxn ang="0">
                <a:pos x="connsiteX0" y="connsiteY0"/>
              </a:cxn>
              <a:cxn ang="0">
                <a:pos x="connsiteX1" y="connsiteY1"/>
              </a:cxn>
              <a:cxn ang="0">
                <a:pos x="connsiteX2" y="connsiteY2"/>
              </a:cxn>
            </a:cxnLst>
            <a:rect l="l" t="t" r="r" b="b"/>
            <a:pathLst>
              <a:path w="2706398" h="3513899">
                <a:moveTo>
                  <a:pt x="0" y="0"/>
                </a:moveTo>
                <a:lnTo>
                  <a:pt x="2706398" y="3513899"/>
                </a:lnTo>
                <a:lnTo>
                  <a:pt x="2706398" y="3383321"/>
                </a:lnTo>
                <a:close/>
              </a:path>
            </a:pathLst>
          </a:custGeom>
          <a:solidFill>
            <a:schemeClr val="accent1">
              <a:lumMod val="50000"/>
            </a:schemeClr>
          </a:solidFill>
          <a:ln>
            <a:noFill/>
          </a:ln>
        </p:spPr>
        <p:txBody>
          <a:bodyPr/>
          <a:lstStyle/>
          <a:p>
            <a:endParaRPr lang="en-ZA"/>
          </a:p>
        </p:txBody>
      </p:sp>
      <p:sp>
        <p:nvSpPr>
          <p:cNvPr id="5" name="Rectangle 2">
            <a:extLst>
              <a:ext uri="{FF2B5EF4-FFF2-40B4-BE49-F238E27FC236}">
                <a16:creationId xmlns:a16="http://schemas.microsoft.com/office/drawing/2014/main" id="{422EB925-5793-CD2D-295A-BF46FB83A618}"/>
              </a:ext>
            </a:extLst>
          </p:cNvPr>
          <p:cNvSpPr>
            <a:spLocks noGrp="1" noChangeArrowheads="1"/>
          </p:cNvSpPr>
          <p:nvPr>
            <p:ph type="subTitle" idx="1"/>
          </p:nvPr>
        </p:nvSpPr>
        <p:spPr bwMode="auto">
          <a:xfrm>
            <a:off x="3613237" y="2839605"/>
            <a:ext cx="7200236" cy="271284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algn="ctr">
              <a:buFont typeface="Arial"/>
              <a:buChar char="•"/>
            </a:pPr>
            <a:r>
              <a:rPr lang="en-US" sz="1800" b="1" dirty="0"/>
              <a:t> Maintainability:</a:t>
            </a:r>
            <a:r>
              <a:rPr lang="en-US" sz="1800" dirty="0"/>
              <a:t> Modular code allows easy addition of plants, staff roles, and routines.</a:t>
            </a:r>
          </a:p>
          <a:p>
            <a:pPr algn="ctr">
              <a:buFont typeface="Arial"/>
              <a:buChar char="•"/>
            </a:pPr>
            <a:r>
              <a:rPr lang="en-US" sz="1800" b="1" dirty="0"/>
              <a:t> Scalability:</a:t>
            </a:r>
            <a:r>
              <a:rPr lang="en-US" sz="1800" dirty="0"/>
              <a:t> Supports dynamic pricing and real-time stock updates without downtime.</a:t>
            </a:r>
          </a:p>
          <a:p>
            <a:pPr algn="ctr">
              <a:buFont typeface="Arial"/>
              <a:buChar char="•"/>
            </a:pPr>
            <a:r>
              <a:rPr lang="en-US" sz="1800" b="1" dirty="0"/>
              <a:t> Usability:</a:t>
            </a:r>
            <a:r>
              <a:rPr lang="en-US" sz="1800" dirty="0"/>
              <a:t> Stepwise, flexible personalization for smooth customer interaction.</a:t>
            </a:r>
          </a:p>
          <a:p>
            <a:pPr marL="0" marR="0" lvl="0" algn="l" fontAlgn="base">
              <a:buFont typeface="Arial"/>
              <a:buChar char="•"/>
              <a:tabLst/>
            </a:pPr>
            <a:endParaRPr kumimoji="0" lang="en-US" altLang="en-US" sz="1800" b="0" i="0" u="none" strike="noStrike" normalizeH="0" baseline="0" dirty="0">
              <a:ln>
                <a:noFill/>
              </a:ln>
            </a:endParaRPr>
          </a:p>
        </p:txBody>
      </p:sp>
    </p:spTree>
    <p:extLst>
      <p:ext uri="{BB962C8B-B14F-4D97-AF65-F5344CB8AC3E}">
        <p14:creationId xmlns:p14="http://schemas.microsoft.com/office/powerpoint/2010/main" val="616306591"/>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1889272F-B840-8B5C-9459-0E4B28094D6D}"/>
            </a:ext>
          </a:extLst>
        </p:cNvPr>
        <p:cNvGrpSpPr/>
        <p:nvPr/>
      </p:nvGrpSpPr>
      <p:grpSpPr>
        <a:xfrm>
          <a:off x="0" y="0"/>
          <a:ext cx="0" cy="0"/>
          <a:chOff x="0" y="0"/>
          <a:chExt cx="0" cy="0"/>
        </a:xfrm>
      </p:grpSpPr>
      <p:grpSp>
        <p:nvGrpSpPr>
          <p:cNvPr id="46" name="Group 45">
            <a:extLst>
              <a:ext uri="{FF2B5EF4-FFF2-40B4-BE49-F238E27FC236}">
                <a16:creationId xmlns:a16="http://schemas.microsoft.com/office/drawing/2014/main" id="{3F1527C3-06F4-4F4D-B364-8E97266450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47" name="Freeform 6">
              <a:extLst>
                <a:ext uri="{FF2B5EF4-FFF2-40B4-BE49-F238E27FC236}">
                  <a16:creationId xmlns:a16="http://schemas.microsoft.com/office/drawing/2014/main" id="{BF1C23D2-D74F-4456-AD7B-904A6E287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ZA"/>
            </a:p>
          </p:txBody>
        </p:sp>
        <p:sp>
          <p:nvSpPr>
            <p:cNvPr id="48" name="Freeform 7">
              <a:extLst>
                <a:ext uri="{FF2B5EF4-FFF2-40B4-BE49-F238E27FC236}">
                  <a16:creationId xmlns:a16="http://schemas.microsoft.com/office/drawing/2014/main" id="{578577AD-563A-4936-9ACB-FDCF298412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ZA"/>
            </a:p>
          </p:txBody>
        </p:sp>
        <p:sp>
          <p:nvSpPr>
            <p:cNvPr id="49" name="Freeform 8">
              <a:extLst>
                <a:ext uri="{FF2B5EF4-FFF2-40B4-BE49-F238E27FC236}">
                  <a16:creationId xmlns:a16="http://schemas.microsoft.com/office/drawing/2014/main" id="{1C9F3743-BFAB-4636-81C7-ACD99C694B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ZA"/>
            </a:p>
          </p:txBody>
        </p:sp>
        <p:sp>
          <p:nvSpPr>
            <p:cNvPr id="50" name="Freeform 9">
              <a:extLst>
                <a:ext uri="{FF2B5EF4-FFF2-40B4-BE49-F238E27FC236}">
                  <a16:creationId xmlns:a16="http://schemas.microsoft.com/office/drawing/2014/main" id="{FC58029E-BC15-45E4-AA28-CC80C96A3F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ZA"/>
            </a:p>
          </p:txBody>
        </p:sp>
        <p:sp>
          <p:nvSpPr>
            <p:cNvPr id="51" name="Freeform 10">
              <a:extLst>
                <a:ext uri="{FF2B5EF4-FFF2-40B4-BE49-F238E27FC236}">
                  <a16:creationId xmlns:a16="http://schemas.microsoft.com/office/drawing/2014/main" id="{41CBB721-7EDD-4FEA-9D6B-A3656D9F45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ZA"/>
            </a:p>
          </p:txBody>
        </p:sp>
        <p:sp>
          <p:nvSpPr>
            <p:cNvPr id="52" name="Freeform 11">
              <a:extLst>
                <a:ext uri="{FF2B5EF4-FFF2-40B4-BE49-F238E27FC236}">
                  <a16:creationId xmlns:a16="http://schemas.microsoft.com/office/drawing/2014/main" id="{4C945CDA-4F14-4FA0-B272-B1E25B4FA1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ZA"/>
            </a:p>
          </p:txBody>
        </p:sp>
      </p:grpSp>
      <p:sp>
        <p:nvSpPr>
          <p:cNvPr id="54" name="Rectangle 53">
            <a:extLst>
              <a:ext uri="{FF2B5EF4-FFF2-40B4-BE49-F238E27FC236}">
                <a16:creationId xmlns:a16="http://schemas.microsoft.com/office/drawing/2014/main" id="{F659138C-74A1-445B-848C-3608AE871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7DFD7409-66D7-4C9C-B528-E79EB64A4D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57" name="Freeform 6">
              <a:extLst>
                <a:ext uri="{FF2B5EF4-FFF2-40B4-BE49-F238E27FC236}">
                  <a16:creationId xmlns:a16="http://schemas.microsoft.com/office/drawing/2014/main" id="{87990EF0-5F6F-4FE3-AA65-8968AF2DF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txBody>
            <a:bodyPr/>
            <a:lstStyle/>
            <a:p>
              <a:endParaRPr lang="en-ZA"/>
            </a:p>
          </p:txBody>
        </p:sp>
        <p:sp>
          <p:nvSpPr>
            <p:cNvPr id="58" name="Freeform 7">
              <a:extLst>
                <a:ext uri="{FF2B5EF4-FFF2-40B4-BE49-F238E27FC236}">
                  <a16:creationId xmlns:a16="http://schemas.microsoft.com/office/drawing/2014/main" id="{D78F7598-94C7-46E9-8B2A-CB44A0F252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txBody>
            <a:bodyPr/>
            <a:lstStyle/>
            <a:p>
              <a:endParaRPr lang="en-ZA"/>
            </a:p>
          </p:txBody>
        </p:sp>
        <p:sp>
          <p:nvSpPr>
            <p:cNvPr id="59" name="Freeform 12">
              <a:extLst>
                <a:ext uri="{FF2B5EF4-FFF2-40B4-BE49-F238E27FC236}">
                  <a16:creationId xmlns:a16="http://schemas.microsoft.com/office/drawing/2014/main" id="{99D2CBB1-072D-4875-B7D7-CADB0ABF3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txBody>
            <a:bodyPr/>
            <a:lstStyle/>
            <a:p>
              <a:endParaRPr lang="en-ZA"/>
            </a:p>
          </p:txBody>
        </p:sp>
        <p:sp>
          <p:nvSpPr>
            <p:cNvPr id="60" name="Freeform 13">
              <a:extLst>
                <a:ext uri="{FF2B5EF4-FFF2-40B4-BE49-F238E27FC236}">
                  <a16:creationId xmlns:a16="http://schemas.microsoft.com/office/drawing/2014/main" id="{58F600B4-EE22-4BA5-A764-9D80C335C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ZA"/>
            </a:p>
          </p:txBody>
        </p:sp>
        <p:sp>
          <p:nvSpPr>
            <p:cNvPr id="61" name="Freeform 14">
              <a:extLst>
                <a:ext uri="{FF2B5EF4-FFF2-40B4-BE49-F238E27FC236}">
                  <a16:creationId xmlns:a16="http://schemas.microsoft.com/office/drawing/2014/main" id="{1E8DAD02-2B30-48A9-ACE0-2E91930918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ZA"/>
            </a:p>
          </p:txBody>
        </p:sp>
        <p:sp>
          <p:nvSpPr>
            <p:cNvPr id="62" name="Freeform 15">
              <a:extLst>
                <a:ext uri="{FF2B5EF4-FFF2-40B4-BE49-F238E27FC236}">
                  <a16:creationId xmlns:a16="http://schemas.microsoft.com/office/drawing/2014/main" id="{F8F76B12-142C-41AF-B239-F414ABCFA2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txBody>
            <a:bodyPr/>
            <a:lstStyle/>
            <a:p>
              <a:endParaRPr lang="en-ZA"/>
            </a:p>
          </p:txBody>
        </p:sp>
      </p:grpSp>
      <p:sp useBgFill="1">
        <p:nvSpPr>
          <p:cNvPr id="64" name="Rectangle 63">
            <a:extLst>
              <a:ext uri="{FF2B5EF4-FFF2-40B4-BE49-F238E27FC236}">
                <a16:creationId xmlns:a16="http://schemas.microsoft.com/office/drawing/2014/main" id="{225F4217-4021-45A0-812B-398F9A7A9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67808"/>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9DA81D-FE8D-C59C-7A01-DBAAE5613A69}"/>
              </a:ext>
            </a:extLst>
          </p:cNvPr>
          <p:cNvSpPr>
            <a:spLocks noGrp="1"/>
          </p:cNvSpPr>
          <p:nvPr>
            <p:ph type="ctrTitle"/>
          </p:nvPr>
        </p:nvSpPr>
        <p:spPr>
          <a:xfrm>
            <a:off x="1189702" y="1261872"/>
            <a:ext cx="3145536" cy="4334256"/>
          </a:xfrm>
        </p:spPr>
        <p:txBody>
          <a:bodyPr vert="horz" lIns="91440" tIns="45720" rIns="91440" bIns="45720" rtlCol="0" anchor="ctr">
            <a:normAutofit/>
          </a:bodyPr>
          <a:lstStyle/>
          <a:p>
            <a:r>
              <a:rPr lang="en-US" sz="3600" dirty="0"/>
              <a:t>Plant Nursery Simulation</a:t>
            </a:r>
          </a:p>
        </p:txBody>
      </p:sp>
      <p:cxnSp>
        <p:nvCxnSpPr>
          <p:cNvPr id="66" name="Straight Connector 65">
            <a:extLst>
              <a:ext uri="{FF2B5EF4-FFF2-40B4-BE49-F238E27FC236}">
                <a16:creationId xmlns:a16="http://schemas.microsoft.com/office/drawing/2014/main" id="{486F4EBC-E415-40E4-A8BA-BA66F0B632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2">
            <a:extLst>
              <a:ext uri="{FF2B5EF4-FFF2-40B4-BE49-F238E27FC236}">
                <a16:creationId xmlns:a16="http://schemas.microsoft.com/office/drawing/2014/main" id="{35FB40C1-7E51-A057-DEC2-108E5F85777D}"/>
              </a:ext>
            </a:extLst>
          </p:cNvPr>
          <p:cNvSpPr>
            <a:spLocks noGrp="1" noChangeArrowheads="1"/>
          </p:cNvSpPr>
          <p:nvPr>
            <p:ph type="subTitle" idx="1"/>
          </p:nvPr>
        </p:nvSpPr>
        <p:spPr bwMode="auto">
          <a:xfrm>
            <a:off x="5007932" y="965200"/>
            <a:ext cx="5951013" cy="474609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lnSpcReduction="10000"/>
          </a:bodyPr>
          <a:lstStyle/>
          <a:p>
            <a:pPr marL="0" marR="0" lvl="0" algn="l" fontAlgn="base">
              <a:lnSpc>
                <a:spcPct val="90000"/>
              </a:lnSpc>
              <a:tabLst/>
            </a:pPr>
            <a:r>
              <a:rPr kumimoji="0" lang="en-US" altLang="en-US" sz="2000" b="1" i="0" u="none" strike="noStrike" normalizeH="0" baseline="0" dirty="0">
                <a:ln>
                  <a:noFill/>
                </a:ln>
              </a:rPr>
              <a:t>How does it work?</a:t>
            </a:r>
          </a:p>
          <a:p>
            <a:pPr algn="l" fontAlgn="base">
              <a:lnSpc>
                <a:spcPct val="90000"/>
              </a:lnSpc>
            </a:pPr>
            <a:r>
              <a:rPr lang="en-US" sz="1400" dirty="0"/>
              <a:t>Our intelligent simulation autonomously manages greenhouse growth, staff activities, and customer interactions. Each component reacts dynamically to conditions such as plant health, inventory levels, and customer demand to maintain smooth nursery operations..</a:t>
            </a:r>
          </a:p>
          <a:p>
            <a:pPr algn="l" fontAlgn="base">
              <a:lnSpc>
                <a:spcPct val="90000"/>
              </a:lnSpc>
              <a:buFont typeface="Arial"/>
              <a:buChar char="•"/>
            </a:pPr>
            <a:endParaRPr lang="en-US" sz="1400" dirty="0"/>
          </a:p>
          <a:p>
            <a:pPr algn="l" fontAlgn="base">
              <a:lnSpc>
                <a:spcPct val="90000"/>
              </a:lnSpc>
            </a:pPr>
            <a:r>
              <a:rPr lang="en-US" sz="1600" b="1" dirty="0"/>
              <a:t>The simulation tracks:</a:t>
            </a:r>
          </a:p>
          <a:p>
            <a:pPr algn="l">
              <a:lnSpc>
                <a:spcPct val="90000"/>
              </a:lnSpc>
            </a:pPr>
            <a:r>
              <a:rPr lang="en-US" sz="1400" dirty="0"/>
              <a:t>Plant Health and Growth Stage</a:t>
            </a:r>
          </a:p>
          <a:p>
            <a:pPr algn="l">
              <a:lnSpc>
                <a:spcPct val="90000"/>
              </a:lnSpc>
            </a:pPr>
            <a:r>
              <a:rPr lang="en-US" sz="1400" dirty="0"/>
              <a:t>Stock Availability (Greenhouse vs Sales Floor)</a:t>
            </a:r>
          </a:p>
          <a:p>
            <a:pPr algn="l">
              <a:lnSpc>
                <a:spcPct val="90000"/>
              </a:lnSpc>
            </a:pPr>
            <a:r>
              <a:rPr lang="en-US" sz="1400" dirty="0"/>
              <a:t>Staff Workload and Efficiency</a:t>
            </a:r>
          </a:p>
          <a:p>
            <a:pPr algn="l">
              <a:lnSpc>
                <a:spcPct val="90000"/>
              </a:lnSpc>
            </a:pPr>
            <a:r>
              <a:rPr lang="en-US" sz="1400" dirty="0"/>
              <a:t>Customer Satisfaction</a:t>
            </a:r>
          </a:p>
          <a:p>
            <a:pPr algn="l">
              <a:lnSpc>
                <a:spcPct val="90000"/>
              </a:lnSpc>
            </a:pPr>
            <a:r>
              <a:rPr lang="en-US" sz="1400" dirty="0"/>
              <a:t>Sales and Revenue Trends</a:t>
            </a:r>
          </a:p>
          <a:p>
            <a:pPr algn="l">
              <a:lnSpc>
                <a:spcPct val="90000"/>
              </a:lnSpc>
              <a:buFont typeface="Arial"/>
              <a:buChar char="•"/>
            </a:pPr>
            <a:endParaRPr lang="en-US" sz="1400" dirty="0"/>
          </a:p>
          <a:p>
            <a:pPr algn="l" fontAlgn="base">
              <a:lnSpc>
                <a:spcPct val="90000"/>
              </a:lnSpc>
            </a:pPr>
            <a:r>
              <a:rPr lang="en-US" sz="1400" b="1" dirty="0"/>
              <a:t>The system runs continuously on its own (plants grow, sales process advances, stock levels update) and accepts user-initiated events—such as requesting assistance, asking for stock replenishment, or specifying a custom arrangement—that influence state transitions and workflow in real time.</a:t>
            </a:r>
            <a:endParaRPr kumimoji="0" lang="en-US" altLang="en-US" sz="1400" b="0" i="0" u="none" strike="noStrike" normalizeH="0" baseline="0" dirty="0">
              <a:ln>
                <a:noFill/>
              </a:ln>
            </a:endParaRPr>
          </a:p>
        </p:txBody>
      </p:sp>
    </p:spTree>
    <p:extLst>
      <p:ext uri="{BB962C8B-B14F-4D97-AF65-F5344CB8AC3E}">
        <p14:creationId xmlns:p14="http://schemas.microsoft.com/office/powerpoint/2010/main" val="219719495"/>
      </p:ext>
    </p:extLst>
  </p:cSld>
  <p:clrMapOvr>
    <a:overrideClrMapping bg1="dk1" tx1="lt1" bg2="dk2" tx2="lt2" accent1="accent1" accent2="accent2" accent3="accent3" accent4="accent4" accent5="accent5" accent6="accent6" hlink="hlink" folHlink="folHlink"/>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531623A0-FB5D-A57B-3E94-2632E6DAACC9}"/>
            </a:ext>
          </a:extLst>
        </p:cNvPr>
        <p:cNvGrpSpPr/>
        <p:nvPr/>
      </p:nvGrpSpPr>
      <p:grpSpPr>
        <a:xfrm>
          <a:off x="0" y="0"/>
          <a:ext cx="0" cy="0"/>
          <a:chOff x="0" y="0"/>
          <a:chExt cx="0" cy="0"/>
        </a:xfrm>
      </p:grpSpPr>
      <p:grpSp>
        <p:nvGrpSpPr>
          <p:cNvPr id="46" name="Group 45">
            <a:extLst>
              <a:ext uri="{FF2B5EF4-FFF2-40B4-BE49-F238E27FC236}">
                <a16:creationId xmlns:a16="http://schemas.microsoft.com/office/drawing/2014/main" id="{6445FCF3-9192-0320-4B41-B204CB9A5A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47" name="Freeform 6">
              <a:extLst>
                <a:ext uri="{FF2B5EF4-FFF2-40B4-BE49-F238E27FC236}">
                  <a16:creationId xmlns:a16="http://schemas.microsoft.com/office/drawing/2014/main" id="{1B2E4511-4F94-7EF8-F9BE-14A7A821F2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ZA"/>
            </a:p>
          </p:txBody>
        </p:sp>
        <p:sp>
          <p:nvSpPr>
            <p:cNvPr id="48" name="Freeform 7">
              <a:extLst>
                <a:ext uri="{FF2B5EF4-FFF2-40B4-BE49-F238E27FC236}">
                  <a16:creationId xmlns:a16="http://schemas.microsoft.com/office/drawing/2014/main" id="{2FA07233-C3F1-CCB5-F8A1-72BF9B8CCF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ZA"/>
            </a:p>
          </p:txBody>
        </p:sp>
        <p:sp>
          <p:nvSpPr>
            <p:cNvPr id="49" name="Freeform 8">
              <a:extLst>
                <a:ext uri="{FF2B5EF4-FFF2-40B4-BE49-F238E27FC236}">
                  <a16:creationId xmlns:a16="http://schemas.microsoft.com/office/drawing/2014/main" id="{FA4830A6-4F60-9126-8E9A-CA3F3373C7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ZA"/>
            </a:p>
          </p:txBody>
        </p:sp>
        <p:sp>
          <p:nvSpPr>
            <p:cNvPr id="50" name="Freeform 9">
              <a:extLst>
                <a:ext uri="{FF2B5EF4-FFF2-40B4-BE49-F238E27FC236}">
                  <a16:creationId xmlns:a16="http://schemas.microsoft.com/office/drawing/2014/main" id="{AC3B19B2-F77D-2ACD-B225-F8D07221BC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ZA"/>
            </a:p>
          </p:txBody>
        </p:sp>
        <p:sp>
          <p:nvSpPr>
            <p:cNvPr id="51" name="Freeform 10">
              <a:extLst>
                <a:ext uri="{FF2B5EF4-FFF2-40B4-BE49-F238E27FC236}">
                  <a16:creationId xmlns:a16="http://schemas.microsoft.com/office/drawing/2014/main" id="{9A23B366-C4D5-3B7C-93E0-FDF54A12BE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ZA"/>
            </a:p>
          </p:txBody>
        </p:sp>
        <p:sp>
          <p:nvSpPr>
            <p:cNvPr id="52" name="Freeform 11">
              <a:extLst>
                <a:ext uri="{FF2B5EF4-FFF2-40B4-BE49-F238E27FC236}">
                  <a16:creationId xmlns:a16="http://schemas.microsoft.com/office/drawing/2014/main" id="{6E00A919-A632-8017-E621-B47BD8254C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ZA"/>
            </a:p>
          </p:txBody>
        </p:sp>
      </p:grpSp>
      <p:sp>
        <p:nvSpPr>
          <p:cNvPr id="54" name="Rectangle 53">
            <a:extLst>
              <a:ext uri="{FF2B5EF4-FFF2-40B4-BE49-F238E27FC236}">
                <a16:creationId xmlns:a16="http://schemas.microsoft.com/office/drawing/2014/main" id="{E05FA70C-C244-D2CC-F003-7C4BEFB05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ECC9504E-FEBC-38AC-5514-1709CF84A5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57" name="Freeform 6">
              <a:extLst>
                <a:ext uri="{FF2B5EF4-FFF2-40B4-BE49-F238E27FC236}">
                  <a16:creationId xmlns:a16="http://schemas.microsoft.com/office/drawing/2014/main" id="{455A8138-50E6-7C66-02E7-B759FDC7D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txBody>
            <a:bodyPr/>
            <a:lstStyle/>
            <a:p>
              <a:endParaRPr lang="en-ZA"/>
            </a:p>
          </p:txBody>
        </p:sp>
        <p:sp>
          <p:nvSpPr>
            <p:cNvPr id="58" name="Freeform 7">
              <a:extLst>
                <a:ext uri="{FF2B5EF4-FFF2-40B4-BE49-F238E27FC236}">
                  <a16:creationId xmlns:a16="http://schemas.microsoft.com/office/drawing/2014/main" id="{3BA0A406-377A-7C83-0E11-508245C2A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txBody>
            <a:bodyPr/>
            <a:lstStyle/>
            <a:p>
              <a:endParaRPr lang="en-ZA"/>
            </a:p>
          </p:txBody>
        </p:sp>
        <p:sp>
          <p:nvSpPr>
            <p:cNvPr id="59" name="Freeform 12">
              <a:extLst>
                <a:ext uri="{FF2B5EF4-FFF2-40B4-BE49-F238E27FC236}">
                  <a16:creationId xmlns:a16="http://schemas.microsoft.com/office/drawing/2014/main" id="{D46EFACF-3EFE-2845-5278-F440C32CC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txBody>
            <a:bodyPr/>
            <a:lstStyle/>
            <a:p>
              <a:endParaRPr lang="en-ZA"/>
            </a:p>
          </p:txBody>
        </p:sp>
        <p:sp>
          <p:nvSpPr>
            <p:cNvPr id="60" name="Freeform 13">
              <a:extLst>
                <a:ext uri="{FF2B5EF4-FFF2-40B4-BE49-F238E27FC236}">
                  <a16:creationId xmlns:a16="http://schemas.microsoft.com/office/drawing/2014/main" id="{2EFD6FA7-8743-5EE7-084B-97E78D3552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ZA"/>
            </a:p>
          </p:txBody>
        </p:sp>
        <p:sp>
          <p:nvSpPr>
            <p:cNvPr id="61" name="Freeform 14">
              <a:extLst>
                <a:ext uri="{FF2B5EF4-FFF2-40B4-BE49-F238E27FC236}">
                  <a16:creationId xmlns:a16="http://schemas.microsoft.com/office/drawing/2014/main" id="{B976046A-499C-15B1-14C7-19190F3EDE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ZA"/>
            </a:p>
          </p:txBody>
        </p:sp>
        <p:sp>
          <p:nvSpPr>
            <p:cNvPr id="62" name="Freeform 15">
              <a:extLst>
                <a:ext uri="{FF2B5EF4-FFF2-40B4-BE49-F238E27FC236}">
                  <a16:creationId xmlns:a16="http://schemas.microsoft.com/office/drawing/2014/main" id="{E1EACCEB-ECF8-6DE1-8552-AE638E3F03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txBody>
            <a:bodyPr/>
            <a:lstStyle/>
            <a:p>
              <a:endParaRPr lang="en-ZA"/>
            </a:p>
          </p:txBody>
        </p:sp>
      </p:grpSp>
      <p:sp useBgFill="1">
        <p:nvSpPr>
          <p:cNvPr id="64" name="Rectangle 63">
            <a:extLst>
              <a:ext uri="{FF2B5EF4-FFF2-40B4-BE49-F238E27FC236}">
                <a16:creationId xmlns:a16="http://schemas.microsoft.com/office/drawing/2014/main" id="{F2A0B0BA-E019-E3A2-50E2-521E957C3C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67808"/>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9B611A-A550-0259-E4EF-304F8CDCB6C9}"/>
              </a:ext>
            </a:extLst>
          </p:cNvPr>
          <p:cNvSpPr>
            <a:spLocks noGrp="1"/>
          </p:cNvSpPr>
          <p:nvPr>
            <p:ph type="ctrTitle"/>
          </p:nvPr>
        </p:nvSpPr>
        <p:spPr>
          <a:xfrm>
            <a:off x="1189702" y="1261872"/>
            <a:ext cx="3145536" cy="4334256"/>
          </a:xfrm>
        </p:spPr>
        <p:txBody>
          <a:bodyPr vert="horz" lIns="91440" tIns="45720" rIns="91440" bIns="45720" rtlCol="0" anchor="ctr">
            <a:normAutofit/>
          </a:bodyPr>
          <a:lstStyle/>
          <a:p>
            <a:pPr algn="ctr"/>
            <a:r>
              <a:rPr lang="en-US" sz="3600" dirty="0"/>
              <a:t>Our Interpretation</a:t>
            </a:r>
          </a:p>
        </p:txBody>
      </p:sp>
      <p:cxnSp>
        <p:nvCxnSpPr>
          <p:cNvPr id="66" name="Straight Connector 65">
            <a:extLst>
              <a:ext uri="{FF2B5EF4-FFF2-40B4-BE49-F238E27FC236}">
                <a16:creationId xmlns:a16="http://schemas.microsoft.com/office/drawing/2014/main" id="{646DDED0-012F-01E6-8355-DC6A4F9A6B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2">
            <a:extLst>
              <a:ext uri="{FF2B5EF4-FFF2-40B4-BE49-F238E27FC236}">
                <a16:creationId xmlns:a16="http://schemas.microsoft.com/office/drawing/2014/main" id="{24F88A0F-0A07-9500-FA6A-B9C8FF5BB56E}"/>
              </a:ext>
            </a:extLst>
          </p:cNvPr>
          <p:cNvSpPr>
            <a:spLocks noGrp="1" noChangeArrowheads="1"/>
          </p:cNvSpPr>
          <p:nvPr>
            <p:ph type="subTitle" idx="1"/>
          </p:nvPr>
        </p:nvSpPr>
        <p:spPr bwMode="auto">
          <a:xfrm>
            <a:off x="5007932" y="965200"/>
            <a:ext cx="5951013" cy="474609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lvl="0" algn="l" fontAlgn="base">
              <a:lnSpc>
                <a:spcPct val="90000"/>
              </a:lnSpc>
            </a:pPr>
            <a:r>
              <a:rPr lang="en-US" sz="1700" dirty="0"/>
              <a:t>We interpreted the simulation as a </a:t>
            </a:r>
            <a:r>
              <a:rPr lang="en-US" sz="1700" b="1" dirty="0"/>
              <a:t>web-based nursery interface</a:t>
            </a:r>
            <a:r>
              <a:rPr lang="en-US" sz="1700" dirty="0"/>
              <a:t> rather than a physical walk-in environment because the system’s logic and structure were inherently digital and event-driven. The interactions within our model — such as </a:t>
            </a:r>
            <a:r>
              <a:rPr lang="en-US" sz="1700" i="1" dirty="0"/>
              <a:t>Add to Cart</a:t>
            </a:r>
            <a:r>
              <a:rPr lang="en-US" sz="1700" dirty="0"/>
              <a:t>, and </a:t>
            </a:r>
            <a:r>
              <a:rPr lang="en-US" sz="1700" i="1" dirty="0"/>
              <a:t>Checkout</a:t>
            </a:r>
            <a:r>
              <a:rPr lang="en-US" sz="1700" dirty="0"/>
              <a:t> — reflected user selections typical of an online interface, rather than real-time physical actions between customers and staff. The </a:t>
            </a:r>
            <a:r>
              <a:rPr lang="en-US" sz="1700" b="1" dirty="0"/>
              <a:t>state transitions</a:t>
            </a:r>
            <a:r>
              <a:rPr lang="en-US" sz="1700" dirty="0"/>
              <a:t> (Browsing → </a:t>
            </a:r>
            <a:r>
              <a:rPr lang="en-US" sz="1700" dirty="0" err="1"/>
              <a:t>CartOpen</a:t>
            </a:r>
            <a:r>
              <a:rPr lang="en-US" sz="1700" dirty="0"/>
              <a:t> → </a:t>
            </a:r>
            <a:r>
              <a:rPr lang="en-US" sz="1700" dirty="0" err="1"/>
              <a:t>PendingPayment</a:t>
            </a:r>
            <a:r>
              <a:rPr lang="en-US" sz="1700" dirty="0"/>
              <a:t> → Authorized → Completed) closely mirrored an </a:t>
            </a:r>
            <a:r>
              <a:rPr lang="en-US" sz="1700" b="1" dirty="0"/>
              <a:t>e-commerce transaction flow</a:t>
            </a:r>
            <a:r>
              <a:rPr lang="en-US" sz="1700" dirty="0"/>
              <a:t>, reinforcing this interpretation. Customers were represented as </a:t>
            </a:r>
            <a:r>
              <a:rPr lang="en-US" sz="1700" b="1" dirty="0"/>
              <a:t>data-driven agents</a:t>
            </a:r>
            <a:r>
              <a:rPr lang="en-US" sz="1700" dirty="0"/>
              <a:t> responding through system prompts rather than physically navigating the nursery. Additionally, the use of design patterns like </a:t>
            </a:r>
            <a:r>
              <a:rPr lang="en-US" sz="1700" b="1" dirty="0"/>
              <a:t>State</a:t>
            </a:r>
            <a:r>
              <a:rPr lang="en-US" sz="1700" dirty="0"/>
              <a:t>, </a:t>
            </a:r>
            <a:r>
              <a:rPr lang="en-US" sz="1700" b="1" dirty="0"/>
              <a:t>Command</a:t>
            </a:r>
            <a:r>
              <a:rPr lang="en-US" sz="1700" dirty="0"/>
              <a:t>, and </a:t>
            </a:r>
            <a:r>
              <a:rPr lang="en-US" sz="1700" b="1" dirty="0"/>
              <a:t>Observer</a:t>
            </a:r>
            <a:r>
              <a:rPr lang="en-US" sz="1700" dirty="0"/>
              <a:t> emphasized automated coordination and digital interaction over manual operations. Collectively, these factors aligned our interpretation toward a </a:t>
            </a:r>
            <a:r>
              <a:rPr lang="en-US" sz="1700" b="1" dirty="0"/>
              <a:t>web-based simulation</a:t>
            </a:r>
            <a:r>
              <a:rPr lang="en-US" sz="1700" dirty="0"/>
              <a:t>, where the nursery functions as an interactive digital storefront rather than a traditional walk-in experience.</a:t>
            </a:r>
            <a:endParaRPr kumimoji="0" lang="en-US" altLang="en-US" sz="1700" b="0" i="0" u="none" strike="noStrike" normalizeH="0" baseline="0" dirty="0">
              <a:ln>
                <a:noFill/>
              </a:ln>
            </a:endParaRPr>
          </a:p>
        </p:txBody>
      </p:sp>
    </p:spTree>
    <p:extLst>
      <p:ext uri="{BB962C8B-B14F-4D97-AF65-F5344CB8AC3E}">
        <p14:creationId xmlns:p14="http://schemas.microsoft.com/office/powerpoint/2010/main" val="2931673213"/>
      </p:ext>
    </p:extLst>
  </p:cSld>
  <p:clrMapOvr>
    <a:overrideClrMapping bg1="dk1" tx1="lt1" bg2="dk2" tx2="lt2" accent1="accent1" accent2="accent2" accent3="accent3" accent4="accent4" accent5="accent5" accent6="accent6" hlink="hlink" folHlink="folHlink"/>
  </p:clrMapOvr>
  <p:transition spd="slow">
    <p:wip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EB8F22"/>
      </a:accent1>
      <a:accent2>
        <a:srgbClr val="CD4223"/>
      </a:accent2>
      <a:accent3>
        <a:srgbClr val="A89374"/>
      </a:accent3>
      <a:accent4>
        <a:srgbClr val="83AA67"/>
      </a:accent4>
      <a:accent5>
        <a:srgbClr val="4FA9C1"/>
      </a:accent5>
      <a:accent6>
        <a:srgbClr val="9390AF"/>
      </a:accent6>
      <a:hlink>
        <a:srgbClr val="EC7220"/>
      </a:hlink>
      <a:folHlink>
        <a:srgbClr val="F09355"/>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EBEC8F79-A447-43FC-8E81-85E8468AF3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Parallax</Template>
  <TotalTime>1307</TotalTime>
  <Words>1625</Words>
  <Application>Microsoft Office PowerPoint</Application>
  <PresentationFormat>Widescreen</PresentationFormat>
  <Paragraphs>177</Paragraphs>
  <Slides>41</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Aptos</vt:lpstr>
      <vt:lpstr>Arial</vt:lpstr>
      <vt:lpstr>Corbel</vt:lpstr>
      <vt:lpstr>Parallax</vt:lpstr>
      <vt:lpstr>COS 214 Project  Plant Nursery Simulator</vt:lpstr>
      <vt:lpstr>Our Team</vt:lpstr>
      <vt:lpstr>Project Overview</vt:lpstr>
      <vt:lpstr>Functional Requirements – Greenhouse/Garden Area</vt:lpstr>
      <vt:lpstr>Functional Requirements –  Staff</vt:lpstr>
      <vt:lpstr>Functional Requirements –  Customers &amp; Sales Floor</vt:lpstr>
      <vt:lpstr>Non-Functional Requirements </vt:lpstr>
      <vt:lpstr>Plant Nursery Simulation</vt:lpstr>
      <vt:lpstr>Our Interpretation</vt:lpstr>
      <vt:lpstr>Activity Diagram</vt:lpstr>
      <vt:lpstr>Pattern 1: Factory Method (Greenhouse/ Garden Area)</vt:lpstr>
      <vt:lpstr>Pattern 2: Composite </vt:lpstr>
      <vt:lpstr>Pattern 3: State </vt:lpstr>
      <vt:lpstr>Pattern 4: Observer (Greenhouse/ Garden Area)</vt:lpstr>
      <vt:lpstr>Pattern 1: Factory Method (Staff) </vt:lpstr>
      <vt:lpstr>Pattern 5: Mediator </vt:lpstr>
      <vt:lpstr>Pattern 6: Command (Staff) </vt:lpstr>
      <vt:lpstr>Pattern 7: Chain of Responsibility </vt:lpstr>
      <vt:lpstr>Pattern 7: Chain of Responsibility </vt:lpstr>
      <vt:lpstr>Pattern 8: Iterator </vt:lpstr>
      <vt:lpstr>Pattern 9: Builder </vt:lpstr>
      <vt:lpstr>Pattern 10: Decorator </vt:lpstr>
      <vt:lpstr>Pattern 11: Adapter</vt:lpstr>
      <vt:lpstr>Pattern 3: State (Customers &amp; Sales Floor)</vt:lpstr>
      <vt:lpstr>Pattern 6: Command (Customers &amp; Sales Floor)</vt:lpstr>
      <vt:lpstr>Pattern 12: Strategy</vt:lpstr>
      <vt:lpstr>Let’s Demo!</vt:lpstr>
      <vt:lpstr>Doctest  Unit Test: Personalization</vt:lpstr>
      <vt:lpstr>Doctest  Unit Test: Sales Inventory</vt:lpstr>
      <vt:lpstr>Doctest  Unit Test: Staff</vt:lpstr>
      <vt:lpstr>Memory Safety Testing Main</vt:lpstr>
      <vt:lpstr>Memory Safety Demo Main</vt:lpstr>
      <vt:lpstr>GitHub Actions:  Project Management</vt:lpstr>
      <vt:lpstr>PowerPoint Presentation</vt:lpstr>
      <vt:lpstr>Commits</vt:lpstr>
      <vt:lpstr>Pull Requests</vt:lpstr>
      <vt:lpstr>Doxygen</vt:lpstr>
      <vt:lpstr>Doxygen</vt:lpstr>
      <vt:lpstr>Doxygen</vt:lpstr>
      <vt:lpstr>Doxygen</vt:lpstr>
      <vt:lpstr>Questions, Comments &amp; Concerns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COS 214 Project  Plant Nursery Simulator</dc:title>
  <dc:creator>Philipp du Plessis</dc:creator>
  <cp:lastModifiedBy>Taskeen Abdoola</cp:lastModifiedBy>
  <cp:revision>87</cp:revision>
  <dcterms:created xsi:type="dcterms:W3CDTF">2024-11-02T10:03:38Z</dcterms:created>
  <dcterms:modified xsi:type="dcterms:W3CDTF">2025-11-03T23:37:40Z</dcterms:modified>
</cp:coreProperties>
</file>